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86" r:id="rId3"/>
    <p:sldId id="287" r:id="rId4"/>
    <p:sldId id="258" r:id="rId5"/>
    <p:sldId id="257" r:id="rId6"/>
    <p:sldId id="259" r:id="rId7"/>
    <p:sldId id="270" r:id="rId8"/>
    <p:sldId id="269" r:id="rId9"/>
    <p:sldId id="260" r:id="rId10"/>
    <p:sldId id="261" r:id="rId11"/>
    <p:sldId id="268" r:id="rId12"/>
    <p:sldId id="263" r:id="rId13"/>
    <p:sldId id="265" r:id="rId14"/>
    <p:sldId id="267" r:id="rId15"/>
    <p:sldId id="281" r:id="rId16"/>
    <p:sldId id="289" r:id="rId17"/>
    <p:sldId id="285" r:id="rId18"/>
    <p:sldId id="290" r:id="rId19"/>
    <p:sldId id="279" r:id="rId20"/>
    <p:sldId id="278" r:id="rId21"/>
    <p:sldId id="283" r:id="rId22"/>
    <p:sldId id="277" r:id="rId23"/>
    <p:sldId id="282" r:id="rId24"/>
    <p:sldId id="284" r:id="rId25"/>
    <p:sldId id="274"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0BAE63-8710-4791-81DD-E3263B18CE03}" v="12" dt="2018-04-22T21:20:47.569"/>
    <p1510:client id="{A6092037-3F1A-4C68-8DCF-EFC5F0FDE721}" v="332" dt="2018-04-22T21:34:49.3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5E46E-3ABC-456E-A2E8-9EC5FAF84701}" type="datetimeFigureOut">
              <a:rPr lang="en-US"/>
              <a:t>4/26/2018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5316F-D778-44AC-9849-1811E09BED10}" type="slidenum">
              <a:rPr lang="en-US"/>
              <a:t>‹#›</a:t>
            </a:fld>
            <a:endParaRPr lang="en-US"/>
          </a:p>
        </p:txBody>
      </p:sp>
    </p:spTree>
    <p:extLst>
      <p:ext uri="{BB962C8B-B14F-4D97-AF65-F5344CB8AC3E}">
        <p14:creationId xmlns:p14="http://schemas.microsoft.com/office/powerpoint/2010/main" val="63671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When adding visualizations, title should describe the visualization and the content should be the picture</a:t>
            </a:r>
          </a:p>
        </p:txBody>
      </p:sp>
      <p:sp>
        <p:nvSpPr>
          <p:cNvPr id="4" name="Slide Number Placeholder 3"/>
          <p:cNvSpPr>
            <a:spLocks noGrp="1"/>
          </p:cNvSpPr>
          <p:nvPr>
            <p:ph type="sldNum" sz="quarter" idx="10"/>
          </p:nvPr>
        </p:nvSpPr>
        <p:spPr/>
        <p:txBody>
          <a:bodyPr/>
          <a:lstStyle/>
          <a:p>
            <a:fld id="{B375316F-D778-44AC-9849-1811E09BED10}" type="slidenum">
              <a:rPr lang="en-US"/>
              <a:t>1</a:t>
            </a:fld>
            <a:endParaRPr lang="en-US"/>
          </a:p>
        </p:txBody>
      </p:sp>
    </p:spTree>
    <p:extLst>
      <p:ext uri="{BB962C8B-B14F-4D97-AF65-F5344CB8AC3E}">
        <p14:creationId xmlns:p14="http://schemas.microsoft.com/office/powerpoint/2010/main" val="1505075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you will see where EF4, F4 and EF5 tornadoes have occurred. You will notice that Alabama has had a lot of severe tornadoes compared to many other states. </a:t>
            </a:r>
          </a:p>
        </p:txBody>
      </p:sp>
      <p:sp>
        <p:nvSpPr>
          <p:cNvPr id="4" name="Slide Number Placeholder 3"/>
          <p:cNvSpPr>
            <a:spLocks noGrp="1"/>
          </p:cNvSpPr>
          <p:nvPr>
            <p:ph type="sldNum" sz="quarter" idx="10"/>
          </p:nvPr>
        </p:nvSpPr>
        <p:spPr/>
        <p:txBody>
          <a:bodyPr/>
          <a:lstStyle/>
          <a:p>
            <a:fld id="{B375316F-D778-44AC-9849-1811E09BED10}" type="slidenum">
              <a:rPr lang="en-US"/>
              <a:t>11</a:t>
            </a:fld>
            <a:endParaRPr lang="en-US"/>
          </a:p>
        </p:txBody>
      </p:sp>
    </p:spTree>
    <p:extLst>
      <p:ext uri="{BB962C8B-B14F-4D97-AF65-F5344CB8AC3E}">
        <p14:creationId xmlns:p14="http://schemas.microsoft.com/office/powerpoint/2010/main" val="3401804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Alabama leads for the most tornado damage. We choose Alabama as our biggest focus point because of how big of an outlier it is for damage. You saw that Texas has near twice the amount of tornadoes at 2254 compared to Alabama's 1171. </a:t>
            </a:r>
          </a:p>
        </p:txBody>
      </p:sp>
      <p:sp>
        <p:nvSpPr>
          <p:cNvPr id="4" name="Slide Number Placeholder 3"/>
          <p:cNvSpPr>
            <a:spLocks noGrp="1"/>
          </p:cNvSpPr>
          <p:nvPr>
            <p:ph type="sldNum" sz="quarter" idx="10"/>
          </p:nvPr>
        </p:nvSpPr>
        <p:spPr/>
        <p:txBody>
          <a:bodyPr/>
          <a:lstStyle/>
          <a:p>
            <a:fld id="{B375316F-D778-44AC-9849-1811E09BED10}" type="slidenum">
              <a:rPr lang="en-US"/>
              <a:t>12</a:t>
            </a:fld>
            <a:endParaRPr lang="en-US"/>
          </a:p>
        </p:txBody>
      </p:sp>
    </p:spTree>
    <p:extLst>
      <p:ext uri="{BB962C8B-B14F-4D97-AF65-F5344CB8AC3E}">
        <p14:creationId xmlns:p14="http://schemas.microsoft.com/office/powerpoint/2010/main" val="3381824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again Alabama leads in our chart here with the number of deaths, most likely because of the correlation with damage. </a:t>
            </a:r>
          </a:p>
        </p:txBody>
      </p:sp>
      <p:sp>
        <p:nvSpPr>
          <p:cNvPr id="4" name="Slide Number Placeholder 3"/>
          <p:cNvSpPr>
            <a:spLocks noGrp="1"/>
          </p:cNvSpPr>
          <p:nvPr>
            <p:ph type="sldNum" sz="quarter" idx="10"/>
          </p:nvPr>
        </p:nvSpPr>
        <p:spPr/>
        <p:txBody>
          <a:bodyPr/>
          <a:lstStyle/>
          <a:p>
            <a:fld id="{B375316F-D778-44AC-9849-1811E09BED10}" type="slidenum">
              <a:rPr lang="en-US"/>
              <a:t>14</a:t>
            </a:fld>
            <a:endParaRPr lang="en-US"/>
          </a:p>
        </p:txBody>
      </p:sp>
    </p:spTree>
    <p:extLst>
      <p:ext uri="{BB962C8B-B14F-4D97-AF65-F5344CB8AC3E}">
        <p14:creationId xmlns:p14="http://schemas.microsoft.com/office/powerpoint/2010/main" val="3630812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Miles</a:t>
            </a:r>
          </a:p>
        </p:txBody>
      </p:sp>
      <p:sp>
        <p:nvSpPr>
          <p:cNvPr id="4" name="Slide Number Placeholder 3"/>
          <p:cNvSpPr>
            <a:spLocks noGrp="1"/>
          </p:cNvSpPr>
          <p:nvPr>
            <p:ph type="sldNum" sz="quarter" idx="10"/>
          </p:nvPr>
        </p:nvSpPr>
        <p:spPr/>
        <p:txBody>
          <a:bodyPr/>
          <a:lstStyle/>
          <a:p>
            <a:fld id="{B375316F-D778-44AC-9849-1811E09BED10}" type="slidenum">
              <a:rPr lang="en-US" smtClean="0"/>
              <a:t>16</a:t>
            </a:fld>
            <a:endParaRPr lang="en-US"/>
          </a:p>
        </p:txBody>
      </p:sp>
    </p:spTree>
    <p:extLst>
      <p:ext uri="{BB962C8B-B14F-4D97-AF65-F5344CB8AC3E}">
        <p14:creationId xmlns:p14="http://schemas.microsoft.com/office/powerpoint/2010/main" val="3524165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75316F-D778-44AC-9849-1811E09BED10}" type="slidenum">
              <a:rPr lang="en-US" smtClean="0"/>
              <a:t>18</a:t>
            </a:fld>
            <a:endParaRPr lang="en-US"/>
          </a:p>
        </p:txBody>
      </p:sp>
    </p:spTree>
    <p:extLst>
      <p:ext uri="{BB962C8B-B14F-4D97-AF65-F5344CB8AC3E}">
        <p14:creationId xmlns:p14="http://schemas.microsoft.com/office/powerpoint/2010/main" val="71804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Tyler: Here we will look at our own state and see what counties get the most tornadoes. The western half of Minnesota seems to get more tornadoes.</a:t>
            </a:r>
          </a:p>
        </p:txBody>
      </p:sp>
      <p:sp>
        <p:nvSpPr>
          <p:cNvPr id="4" name="Slide Number Placeholder 3"/>
          <p:cNvSpPr>
            <a:spLocks noGrp="1"/>
          </p:cNvSpPr>
          <p:nvPr>
            <p:ph type="sldNum" sz="quarter" idx="10"/>
          </p:nvPr>
        </p:nvSpPr>
        <p:spPr/>
        <p:txBody>
          <a:bodyPr/>
          <a:lstStyle/>
          <a:p>
            <a:fld id="{B375316F-D778-44AC-9849-1811E09BED10}" type="slidenum">
              <a:rPr lang="en-US"/>
              <a:t>19</a:t>
            </a:fld>
            <a:endParaRPr lang="en-US"/>
          </a:p>
        </p:txBody>
      </p:sp>
    </p:spTree>
    <p:extLst>
      <p:ext uri="{BB962C8B-B14F-4D97-AF65-F5344CB8AC3E}">
        <p14:creationId xmlns:p14="http://schemas.microsoft.com/office/powerpoint/2010/main" val="685011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Hennepin and Washington surround Ramsey county, damage outside those is spread around the state (Roseau up north, Le Sueur South, Renville west)</a:t>
            </a:r>
          </a:p>
        </p:txBody>
      </p:sp>
      <p:sp>
        <p:nvSpPr>
          <p:cNvPr id="4" name="Slide Number Placeholder 3"/>
          <p:cNvSpPr>
            <a:spLocks noGrp="1"/>
          </p:cNvSpPr>
          <p:nvPr>
            <p:ph type="sldNum" sz="quarter" idx="10"/>
          </p:nvPr>
        </p:nvSpPr>
        <p:spPr/>
        <p:txBody>
          <a:bodyPr/>
          <a:lstStyle/>
          <a:p>
            <a:fld id="{B375316F-D778-44AC-9849-1811E09BED10}" type="slidenum">
              <a:rPr lang="en-US"/>
              <a:t>20</a:t>
            </a:fld>
            <a:endParaRPr lang="en-US"/>
          </a:p>
        </p:txBody>
      </p:sp>
    </p:spTree>
    <p:extLst>
      <p:ext uri="{BB962C8B-B14F-4D97-AF65-F5344CB8AC3E}">
        <p14:creationId xmlns:p14="http://schemas.microsoft.com/office/powerpoint/2010/main" val="1853376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Minnesota has a very low count of direct tornado deaths </a:t>
            </a:r>
            <a:r>
              <a:rPr lang="en-US" err="1">
                <a:cs typeface="Calibri"/>
              </a:rPr>
              <a:t>comared</a:t>
            </a:r>
            <a:r>
              <a:rPr lang="en-US">
                <a:cs typeface="Calibri"/>
              </a:rPr>
              <a:t> to Alabama. </a:t>
            </a:r>
          </a:p>
        </p:txBody>
      </p:sp>
      <p:sp>
        <p:nvSpPr>
          <p:cNvPr id="4" name="Slide Number Placeholder 3"/>
          <p:cNvSpPr>
            <a:spLocks noGrp="1"/>
          </p:cNvSpPr>
          <p:nvPr>
            <p:ph type="sldNum" sz="quarter" idx="10"/>
          </p:nvPr>
        </p:nvSpPr>
        <p:spPr/>
        <p:txBody>
          <a:bodyPr/>
          <a:lstStyle/>
          <a:p>
            <a:fld id="{B375316F-D778-44AC-9849-1811E09BED10}" type="slidenum">
              <a:rPr lang="en-US"/>
              <a:t>21</a:t>
            </a:fld>
            <a:endParaRPr lang="en-US"/>
          </a:p>
        </p:txBody>
      </p:sp>
    </p:spTree>
    <p:extLst>
      <p:ext uri="{BB962C8B-B14F-4D97-AF65-F5344CB8AC3E}">
        <p14:creationId xmlns:p14="http://schemas.microsoft.com/office/powerpoint/2010/main" val="3334520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Tuscaloosa and Jefferson are two high population areas right next to each other, and account for 47% of all damage in Alabama, with Limestone (which is further north), those three counties account for 68% of damage in the state</a:t>
            </a:r>
          </a:p>
        </p:txBody>
      </p:sp>
      <p:sp>
        <p:nvSpPr>
          <p:cNvPr id="4" name="Slide Number Placeholder 3"/>
          <p:cNvSpPr>
            <a:spLocks noGrp="1"/>
          </p:cNvSpPr>
          <p:nvPr>
            <p:ph type="sldNum" sz="quarter" idx="10"/>
          </p:nvPr>
        </p:nvSpPr>
        <p:spPr/>
        <p:txBody>
          <a:bodyPr/>
          <a:lstStyle/>
          <a:p>
            <a:fld id="{B375316F-D778-44AC-9849-1811E09BED10}" type="slidenum">
              <a:rPr lang="en-US"/>
              <a:t>23</a:t>
            </a:fld>
            <a:endParaRPr lang="en-US"/>
          </a:p>
        </p:txBody>
      </p:sp>
    </p:spTree>
    <p:extLst>
      <p:ext uri="{BB962C8B-B14F-4D97-AF65-F5344CB8AC3E}">
        <p14:creationId xmlns:p14="http://schemas.microsoft.com/office/powerpoint/2010/main" val="3175916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Tuscaloosa remains high up on there, but other counties have overtaken the other two high damage counties, limestone barely charts.</a:t>
            </a:r>
          </a:p>
        </p:txBody>
      </p:sp>
      <p:sp>
        <p:nvSpPr>
          <p:cNvPr id="4" name="Slide Number Placeholder 3"/>
          <p:cNvSpPr>
            <a:spLocks noGrp="1"/>
          </p:cNvSpPr>
          <p:nvPr>
            <p:ph type="sldNum" sz="quarter" idx="10"/>
          </p:nvPr>
        </p:nvSpPr>
        <p:spPr/>
        <p:txBody>
          <a:bodyPr/>
          <a:lstStyle/>
          <a:p>
            <a:fld id="{B375316F-D778-44AC-9849-1811E09BED10}" type="slidenum">
              <a:rPr lang="en-US"/>
              <a:t>24</a:t>
            </a:fld>
            <a:endParaRPr lang="en-US"/>
          </a:p>
        </p:txBody>
      </p:sp>
    </p:spTree>
    <p:extLst>
      <p:ext uri="{BB962C8B-B14F-4D97-AF65-F5344CB8AC3E}">
        <p14:creationId xmlns:p14="http://schemas.microsoft.com/office/powerpoint/2010/main" val="49252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75316F-D778-44AC-9849-1811E09BED10}" type="slidenum">
              <a:rPr lang="en-US" smtClean="0"/>
              <a:t>2</a:t>
            </a:fld>
            <a:endParaRPr lang="en-US"/>
          </a:p>
        </p:txBody>
      </p:sp>
    </p:spTree>
    <p:extLst>
      <p:ext uri="{BB962C8B-B14F-4D97-AF65-F5344CB8AC3E}">
        <p14:creationId xmlns:p14="http://schemas.microsoft.com/office/powerpoint/2010/main" val="4117159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All deadlier tornadoes happened before NOAA began recording data (1950), these stats are from our data, all tornadoes deadlier than that happened before 1947, earlier than NOAA data collection began</a:t>
            </a:r>
          </a:p>
          <a:p>
            <a:endParaRPr lang="en-US">
              <a:cs typeface="Calibri"/>
            </a:endParaRPr>
          </a:p>
        </p:txBody>
      </p:sp>
      <p:sp>
        <p:nvSpPr>
          <p:cNvPr id="4" name="Slide Number Placeholder 3"/>
          <p:cNvSpPr>
            <a:spLocks noGrp="1"/>
          </p:cNvSpPr>
          <p:nvPr>
            <p:ph type="sldNum" sz="quarter" idx="10"/>
          </p:nvPr>
        </p:nvSpPr>
        <p:spPr/>
        <p:txBody>
          <a:bodyPr/>
          <a:lstStyle/>
          <a:p>
            <a:fld id="{B375316F-D778-44AC-9849-1811E09BED10}" type="slidenum">
              <a:rPr lang="en-US"/>
              <a:t>25</a:t>
            </a:fld>
            <a:endParaRPr lang="en-US"/>
          </a:p>
        </p:txBody>
      </p:sp>
    </p:spTree>
    <p:extLst>
      <p:ext uri="{BB962C8B-B14F-4D97-AF65-F5344CB8AC3E}">
        <p14:creationId xmlns:p14="http://schemas.microsoft.com/office/powerpoint/2010/main" val="109144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Tyler: Tools we used are</a:t>
            </a:r>
          </a:p>
          <a:p>
            <a:pPr marL="171450" indent="-171450">
              <a:buFont typeface="Arial"/>
              <a:buChar char="•"/>
            </a:pPr>
            <a:r>
              <a:rPr lang="en-US" dirty="0">
                <a:cs typeface="Calibri"/>
              </a:rPr>
              <a:t>Tableau</a:t>
            </a:r>
          </a:p>
          <a:p>
            <a:pPr marL="171450" indent="-171450">
              <a:buFont typeface="Arial"/>
              <a:buChar char="•"/>
            </a:pPr>
            <a:r>
              <a:rPr lang="en-US" dirty="0">
                <a:cs typeface="Calibri"/>
              </a:rPr>
              <a:t>Web (Research)</a:t>
            </a:r>
          </a:p>
          <a:p>
            <a:pPr marL="171450" indent="-171450">
              <a:buFont typeface="Arial"/>
              <a:buChar char="•"/>
            </a:pPr>
            <a:r>
              <a:rPr lang="en-US" dirty="0">
                <a:cs typeface="Calibri"/>
              </a:rPr>
              <a:t>Python</a:t>
            </a:r>
          </a:p>
          <a:p>
            <a:pPr marL="171450" indent="-171450">
              <a:buFont typeface="Arial"/>
              <a:buChar char="•"/>
            </a:pPr>
            <a:r>
              <a:rPr lang="en-US" dirty="0">
                <a:cs typeface="Calibri"/>
              </a:rPr>
              <a:t>Excel</a:t>
            </a:r>
          </a:p>
        </p:txBody>
      </p:sp>
      <p:sp>
        <p:nvSpPr>
          <p:cNvPr id="4" name="Slide Number Placeholder 3"/>
          <p:cNvSpPr>
            <a:spLocks noGrp="1"/>
          </p:cNvSpPr>
          <p:nvPr>
            <p:ph type="sldNum" sz="quarter" idx="10"/>
          </p:nvPr>
        </p:nvSpPr>
        <p:spPr/>
        <p:txBody>
          <a:bodyPr/>
          <a:lstStyle/>
          <a:p>
            <a:fld id="{B375316F-D778-44AC-9849-1811E09BED10}" type="slidenum">
              <a:rPr lang="en-US"/>
              <a:t>3</a:t>
            </a:fld>
            <a:endParaRPr lang="en-US"/>
          </a:p>
        </p:txBody>
      </p:sp>
    </p:spTree>
    <p:extLst>
      <p:ext uri="{BB962C8B-B14F-4D97-AF65-F5344CB8AC3E}">
        <p14:creationId xmlns:p14="http://schemas.microsoft.com/office/powerpoint/2010/main" val="38861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Tyler: For anything we know about tornadoes already, or find out that should belong here.</a:t>
            </a:r>
          </a:p>
          <a:p>
            <a:endParaRPr lang="en-US" dirty="0">
              <a:cs typeface="Calibri"/>
            </a:endParaRPr>
          </a:p>
          <a:p>
            <a:r>
              <a:rPr lang="en-US" dirty="0">
                <a:cs typeface="Calibri"/>
              </a:rPr>
              <a:t>For slope, it suggests that it either goes Northeast or Southwest, and tornadoes move with the weather (easterly). Every mile east, it goes .5598 mi north.</a:t>
            </a:r>
          </a:p>
        </p:txBody>
      </p:sp>
      <p:sp>
        <p:nvSpPr>
          <p:cNvPr id="4" name="Slide Number Placeholder 3"/>
          <p:cNvSpPr>
            <a:spLocks noGrp="1"/>
          </p:cNvSpPr>
          <p:nvPr>
            <p:ph type="sldNum" sz="quarter" idx="10"/>
          </p:nvPr>
        </p:nvSpPr>
        <p:spPr/>
        <p:txBody>
          <a:bodyPr/>
          <a:lstStyle/>
          <a:p>
            <a:fld id="{B375316F-D778-44AC-9849-1811E09BED10}" type="slidenum">
              <a:rPr lang="en-US"/>
              <a:t>4</a:t>
            </a:fld>
            <a:endParaRPr lang="en-US"/>
          </a:p>
        </p:txBody>
      </p:sp>
    </p:spTree>
    <p:extLst>
      <p:ext uri="{BB962C8B-B14F-4D97-AF65-F5344CB8AC3E}">
        <p14:creationId xmlns:p14="http://schemas.microsoft.com/office/powerpoint/2010/main" val="3261658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Miles</a:t>
            </a:r>
          </a:p>
        </p:txBody>
      </p:sp>
      <p:sp>
        <p:nvSpPr>
          <p:cNvPr id="4" name="Slide Number Placeholder 3"/>
          <p:cNvSpPr>
            <a:spLocks noGrp="1"/>
          </p:cNvSpPr>
          <p:nvPr>
            <p:ph type="sldNum" sz="quarter" idx="10"/>
          </p:nvPr>
        </p:nvSpPr>
        <p:spPr/>
        <p:txBody>
          <a:bodyPr/>
          <a:lstStyle/>
          <a:p>
            <a:fld id="{B375316F-D778-44AC-9849-1811E09BED10}" type="slidenum">
              <a:rPr lang="en-US"/>
              <a:t>5</a:t>
            </a:fld>
            <a:endParaRPr lang="en-US"/>
          </a:p>
        </p:txBody>
      </p:sp>
    </p:spTree>
    <p:extLst>
      <p:ext uri="{BB962C8B-B14F-4D97-AF65-F5344CB8AC3E}">
        <p14:creationId xmlns:p14="http://schemas.microsoft.com/office/powerpoint/2010/main" val="329256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Tyler: Here you will see that Texas leads the states for the most tornadoes. Minnesota (our state) leads 12th for the most tornadoes in the country. Keep Alabama in mind because that state will be our biggest focus point. </a:t>
            </a:r>
          </a:p>
        </p:txBody>
      </p:sp>
      <p:sp>
        <p:nvSpPr>
          <p:cNvPr id="4" name="Slide Number Placeholder 3"/>
          <p:cNvSpPr>
            <a:spLocks noGrp="1"/>
          </p:cNvSpPr>
          <p:nvPr>
            <p:ph type="sldNum" sz="quarter" idx="10"/>
          </p:nvPr>
        </p:nvSpPr>
        <p:spPr/>
        <p:txBody>
          <a:bodyPr/>
          <a:lstStyle/>
          <a:p>
            <a:fld id="{B375316F-D778-44AC-9849-1811E09BED10}" type="slidenum">
              <a:rPr lang="en-US"/>
              <a:t>6</a:t>
            </a:fld>
            <a:endParaRPr lang="en-US"/>
          </a:p>
        </p:txBody>
      </p:sp>
    </p:spTree>
    <p:extLst>
      <p:ext uri="{BB962C8B-B14F-4D97-AF65-F5344CB8AC3E}">
        <p14:creationId xmlns:p14="http://schemas.microsoft.com/office/powerpoint/2010/main" val="1242474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Tornadoes happen the most in May. </a:t>
            </a:r>
          </a:p>
          <a:p>
            <a:pPr marL="285750" indent="-285750">
              <a:buFont typeface="Arial"/>
              <a:buChar char="•"/>
            </a:pPr>
            <a:r>
              <a:rPr lang="en-US">
                <a:cs typeface="Calibri"/>
              </a:rPr>
              <a:t>2011 Was a record year for tornadoes in the data we used. A super outbreak on April 27th of 770 tornadoes happened in a 11 hour period, including 11 EF4 and 4 EF5 tornadoes. </a:t>
            </a:r>
          </a:p>
        </p:txBody>
      </p:sp>
      <p:sp>
        <p:nvSpPr>
          <p:cNvPr id="4" name="Slide Number Placeholder 3"/>
          <p:cNvSpPr>
            <a:spLocks noGrp="1"/>
          </p:cNvSpPr>
          <p:nvPr>
            <p:ph type="sldNum" sz="quarter" idx="10"/>
          </p:nvPr>
        </p:nvSpPr>
        <p:spPr/>
        <p:txBody>
          <a:bodyPr/>
          <a:lstStyle/>
          <a:p>
            <a:fld id="{B375316F-D778-44AC-9849-1811E09BED10}" type="slidenum">
              <a:rPr lang="en-US"/>
              <a:t>7</a:t>
            </a:fld>
            <a:endParaRPr lang="en-US"/>
          </a:p>
        </p:txBody>
      </p:sp>
    </p:spTree>
    <p:extLst>
      <p:ext uri="{BB962C8B-B14F-4D97-AF65-F5344CB8AC3E}">
        <p14:creationId xmlns:p14="http://schemas.microsoft.com/office/powerpoint/2010/main" val="988356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Revised in 2007 to have lower windspeed values for damage since they realized damage could be done at a lower windspeed.</a:t>
            </a:r>
          </a:p>
          <a:p>
            <a:pPr marL="171450" indent="-171450">
              <a:buFont typeface="Arial"/>
              <a:buChar char="•"/>
            </a:pPr>
            <a:endParaRPr lang="en-US">
              <a:cs typeface="Calibri"/>
            </a:endParaRPr>
          </a:p>
        </p:txBody>
      </p:sp>
      <p:sp>
        <p:nvSpPr>
          <p:cNvPr id="4" name="Slide Number Placeholder 3"/>
          <p:cNvSpPr>
            <a:spLocks noGrp="1"/>
          </p:cNvSpPr>
          <p:nvPr>
            <p:ph type="sldNum" sz="quarter" idx="10"/>
          </p:nvPr>
        </p:nvSpPr>
        <p:spPr/>
        <p:txBody>
          <a:bodyPr/>
          <a:lstStyle/>
          <a:p>
            <a:fld id="{B375316F-D778-44AC-9849-1811E09BED10}" type="slidenum">
              <a:rPr lang="en-US"/>
              <a:t>8</a:t>
            </a:fld>
            <a:endParaRPr lang="en-US"/>
          </a:p>
        </p:txBody>
      </p:sp>
    </p:spTree>
    <p:extLst>
      <p:ext uri="{BB962C8B-B14F-4D97-AF65-F5344CB8AC3E}">
        <p14:creationId xmlns:p14="http://schemas.microsoft.com/office/powerpoint/2010/main" val="145920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EFU tornadoes occur when there is not enough data (damage or windspeed wise) to give a tornado a classification.</a:t>
            </a:r>
          </a:p>
        </p:txBody>
      </p:sp>
      <p:sp>
        <p:nvSpPr>
          <p:cNvPr id="4" name="Slide Number Placeholder 3"/>
          <p:cNvSpPr>
            <a:spLocks noGrp="1"/>
          </p:cNvSpPr>
          <p:nvPr>
            <p:ph type="sldNum" sz="quarter" idx="10"/>
          </p:nvPr>
        </p:nvSpPr>
        <p:spPr/>
        <p:txBody>
          <a:bodyPr/>
          <a:lstStyle/>
          <a:p>
            <a:fld id="{B375316F-D778-44AC-9849-1811E09BED10}" type="slidenum">
              <a:rPr lang="en-US"/>
              <a:t>9</a:t>
            </a:fld>
            <a:endParaRPr lang="en-US"/>
          </a:p>
        </p:txBody>
      </p:sp>
    </p:spTree>
    <p:extLst>
      <p:ext uri="{BB962C8B-B14F-4D97-AF65-F5344CB8AC3E}">
        <p14:creationId xmlns:p14="http://schemas.microsoft.com/office/powerpoint/2010/main" val="3205366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www.spc.noaa.gov/faq/tornado/ef-scale.html" TargetMode="External"/><Relationship Id="rId13" Type="http://schemas.openxmlformats.org/officeDocument/2006/relationships/hyperlink" Target="https://journals.ametsoc.org/doi/full/10.1175/WCAS-D-14-00032.1" TargetMode="External"/><Relationship Id="rId3" Type="http://schemas.openxmlformats.org/officeDocument/2006/relationships/hyperlink" Target="http://www.air-worldwide.com/Blog/Reducing-Tornado-Damage-with-Building-Codes/" TargetMode="External"/><Relationship Id="rId7" Type="http://schemas.openxmlformats.org/officeDocument/2006/relationships/hyperlink" Target="https://disastersafety.org/ibhs-news-releases/new-ibhs-report-rates-building-codes-18-coastal-states/" TargetMode="External"/><Relationship Id="rId12" Type="http://schemas.openxmlformats.org/officeDocument/2006/relationships/hyperlink" Target="http://www.natureworldnews.com/articles/18697/20151210/new-building-codes-aim-protect-u-s-devastating-tornadoes.htm" TargetMode="External"/><Relationship Id="rId2" Type="http://schemas.openxmlformats.org/officeDocument/2006/relationships/hyperlink" Target="http://www.tuscaloosanews.com/news/20180211/council-eyes-changes-to-river-tornado-zone-building" TargetMode="External"/><Relationship Id="rId1" Type="http://schemas.openxmlformats.org/officeDocument/2006/relationships/slideLayout" Target="../slideLayouts/slideLayout2.xml"/><Relationship Id="rId6" Type="http://schemas.openxmlformats.org/officeDocument/2006/relationships/hyperlink" Target="https://en.wikipedia.org/wiki/Tornado_intensity" TargetMode="External"/><Relationship Id="rId11" Type="http://schemas.openxmlformats.org/officeDocument/2006/relationships/hyperlink" Target="http://disastersafehomes.com/put-together.php" TargetMode="External"/><Relationship Id="rId5" Type="http://schemas.openxmlformats.org/officeDocument/2006/relationships/hyperlink" Target="http://blogs.ei.columbia.edu/2016/12/01/increasing-tornado-outbreaks-is-climate-change-responsible/" TargetMode="External"/><Relationship Id="rId10" Type="http://schemas.openxmlformats.org/officeDocument/2006/relationships/hyperlink" Target="https://en.wikipedia.org/wiki/Tornado_records" TargetMode="External"/><Relationship Id="rId4" Type="http://schemas.openxmlformats.org/officeDocument/2006/relationships/hyperlink" Target="https://www.scientificamerican.com/article/tornado-survival-could-improve-with-better-building-codes/" TargetMode="External"/><Relationship Id="rId9" Type="http://schemas.openxmlformats.org/officeDocument/2006/relationships/hyperlink" Target="http://ftp.ncdc.noaa.gov/pub/data/swdi/stormevents/csvfile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ftp.ncdc.noaa.gov/pub/data/swdi/stormevents/csvfil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spc.noaa.gov/faq/tornado/ef-scal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179872"/>
            <a:ext cx="7634377" cy="1812506"/>
          </a:xfrm>
        </p:spPr>
        <p:txBody>
          <a:bodyPr/>
          <a:lstStyle/>
          <a:p>
            <a:r>
              <a:rPr lang="en-US">
                <a:cs typeface="Calibri Light"/>
              </a:rPr>
              <a:t>Tornadoes</a:t>
            </a:r>
            <a:endParaRPr lang="en-US"/>
          </a:p>
        </p:txBody>
      </p:sp>
      <p:sp>
        <p:nvSpPr>
          <p:cNvPr id="3" name="Subtitle 2"/>
          <p:cNvSpPr>
            <a:spLocks noGrp="1"/>
          </p:cNvSpPr>
          <p:nvPr>
            <p:ph type="subTitle" idx="1"/>
          </p:nvPr>
        </p:nvSpPr>
        <p:spPr>
          <a:xfrm>
            <a:off x="0" y="3587660"/>
            <a:ext cx="7620001" cy="1655762"/>
          </a:xfrm>
        </p:spPr>
        <p:txBody>
          <a:bodyPr vert="horz" lIns="91440" tIns="45720" rIns="91440" bIns="45720" rtlCol="0" anchor="t">
            <a:normAutofit/>
          </a:bodyPr>
          <a:lstStyle/>
          <a:p>
            <a:r>
              <a:rPr lang="en-US" dirty="0">
                <a:cs typeface="Calibri"/>
              </a:rPr>
              <a:t>Miles Winston</a:t>
            </a:r>
          </a:p>
          <a:p>
            <a:r>
              <a:rPr lang="en-US" dirty="0">
                <a:cs typeface="Calibri"/>
              </a:rPr>
              <a:t>Tyler Bade</a:t>
            </a:r>
          </a:p>
        </p:txBody>
      </p:sp>
      <p:pic>
        <p:nvPicPr>
          <p:cNvPr id="4" name="Picture 4" descr="A picture containing indoor, book, text, floor&#10;&#10;Description generated with high confidence">
            <a:extLst>
              <a:ext uri="{FF2B5EF4-FFF2-40B4-BE49-F238E27FC236}">
                <a16:creationId xmlns:a16="http://schemas.microsoft.com/office/drawing/2014/main" id="{DBEEA0F9-CCD5-4C34-9D8E-2BE242C9C1A3}"/>
              </a:ext>
            </a:extLst>
          </p:cNvPr>
          <p:cNvPicPr>
            <a:picLocks noChangeAspect="1"/>
          </p:cNvPicPr>
          <p:nvPr/>
        </p:nvPicPr>
        <p:blipFill>
          <a:blip r:embed="rId3"/>
          <a:stretch>
            <a:fillRect/>
          </a:stretch>
        </p:blipFill>
        <p:spPr>
          <a:xfrm>
            <a:off x="7628624" y="5751"/>
            <a:ext cx="4569124" cy="6846498"/>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4CDE-3821-4BBC-993A-0B96AB1264B6}"/>
              </a:ext>
            </a:extLst>
          </p:cNvPr>
          <p:cNvSpPr>
            <a:spLocks noGrp="1"/>
          </p:cNvSpPr>
          <p:nvPr>
            <p:ph type="title"/>
          </p:nvPr>
        </p:nvSpPr>
        <p:spPr>
          <a:xfrm>
            <a:off x="1111371" y="192596"/>
            <a:ext cx="10573109" cy="793601"/>
          </a:xfrm>
        </p:spPr>
        <p:txBody>
          <a:bodyPr>
            <a:normAutofit/>
          </a:bodyPr>
          <a:lstStyle/>
          <a:p>
            <a:pPr algn="ctr"/>
            <a:r>
              <a:rPr lang="en-US">
                <a:cs typeface="Calibri Light"/>
              </a:rPr>
              <a:t>Tornadoes 2002-17 (by F/EF Category)</a:t>
            </a:r>
          </a:p>
        </p:txBody>
      </p:sp>
      <p:pic>
        <p:nvPicPr>
          <p:cNvPr id="9" name="Picture 9">
            <a:extLst>
              <a:ext uri="{FF2B5EF4-FFF2-40B4-BE49-F238E27FC236}">
                <a16:creationId xmlns:a16="http://schemas.microsoft.com/office/drawing/2014/main" id="{0015551E-4B06-4A59-B1CD-B34ECD48D000}"/>
              </a:ext>
            </a:extLst>
          </p:cNvPr>
          <p:cNvPicPr>
            <a:picLocks noGrp="1" noChangeAspect="1"/>
          </p:cNvPicPr>
          <p:nvPr>
            <p:ph idx="1"/>
          </p:nvPr>
        </p:nvPicPr>
        <p:blipFill>
          <a:blip r:embed="rId2"/>
          <a:stretch>
            <a:fillRect/>
          </a:stretch>
        </p:blipFill>
        <p:spPr>
          <a:xfrm>
            <a:off x="6412739" y="1365549"/>
            <a:ext cx="5548771" cy="4653264"/>
          </a:xfrm>
          <a:prstGeom prst="rect">
            <a:avLst/>
          </a:prstGeom>
        </p:spPr>
      </p:pic>
      <p:pic>
        <p:nvPicPr>
          <p:cNvPr id="3" name="Picture 3" descr="A picture containing screenshot, map&#10;&#10;Description generated with high confidence">
            <a:extLst>
              <a:ext uri="{FF2B5EF4-FFF2-40B4-BE49-F238E27FC236}">
                <a16:creationId xmlns:a16="http://schemas.microsoft.com/office/drawing/2014/main" id="{813CFD53-834F-40ED-8AF3-D69C4E381753}"/>
              </a:ext>
            </a:extLst>
          </p:cNvPr>
          <p:cNvPicPr>
            <a:picLocks noChangeAspect="1"/>
          </p:cNvPicPr>
          <p:nvPr/>
        </p:nvPicPr>
        <p:blipFill>
          <a:blip r:embed="rId3"/>
          <a:stretch>
            <a:fillRect/>
          </a:stretch>
        </p:blipFill>
        <p:spPr>
          <a:xfrm>
            <a:off x="281794" y="1365114"/>
            <a:ext cx="6136256" cy="4659733"/>
          </a:xfrm>
          <a:prstGeom prst="rect">
            <a:avLst/>
          </a:prstGeom>
        </p:spPr>
      </p:pic>
      <p:sp>
        <p:nvSpPr>
          <p:cNvPr id="5" name="TextBox 4">
            <a:extLst>
              <a:ext uri="{FF2B5EF4-FFF2-40B4-BE49-F238E27FC236}">
                <a16:creationId xmlns:a16="http://schemas.microsoft.com/office/drawing/2014/main" id="{70876A11-6766-4BCE-9924-E361D1E615ED}"/>
              </a:ext>
            </a:extLst>
          </p:cNvPr>
          <p:cNvSpPr txBox="1"/>
          <p:nvPr/>
        </p:nvSpPr>
        <p:spPr>
          <a:xfrm>
            <a:off x="1345720" y="614057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Per Month</a:t>
            </a:r>
          </a:p>
        </p:txBody>
      </p:sp>
      <p:sp>
        <p:nvSpPr>
          <p:cNvPr id="6" name="TextBox 5">
            <a:extLst>
              <a:ext uri="{FF2B5EF4-FFF2-40B4-BE49-F238E27FC236}">
                <a16:creationId xmlns:a16="http://schemas.microsoft.com/office/drawing/2014/main" id="{F5DCC70E-4135-43F3-8C85-D310F990B389}"/>
              </a:ext>
            </a:extLst>
          </p:cNvPr>
          <p:cNvSpPr txBox="1"/>
          <p:nvPr/>
        </p:nvSpPr>
        <p:spPr>
          <a:xfrm>
            <a:off x="7571116" y="614056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Per Year</a:t>
            </a:r>
          </a:p>
        </p:txBody>
      </p:sp>
    </p:spTree>
    <p:extLst>
      <p:ext uri="{BB962C8B-B14F-4D97-AF65-F5344CB8AC3E}">
        <p14:creationId xmlns:p14="http://schemas.microsoft.com/office/powerpoint/2010/main" val="3736706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map&#10;&#10;Description generated with very high confidence">
            <a:extLst>
              <a:ext uri="{FF2B5EF4-FFF2-40B4-BE49-F238E27FC236}">
                <a16:creationId xmlns:a16="http://schemas.microsoft.com/office/drawing/2014/main" id="{01EA3CF0-32E3-4043-B6E4-24681ECB4F9A}"/>
              </a:ext>
            </a:extLst>
          </p:cNvPr>
          <p:cNvPicPr>
            <a:picLocks noGrp="1" noChangeAspect="1"/>
          </p:cNvPicPr>
          <p:nvPr>
            <p:ph idx="1"/>
          </p:nvPr>
        </p:nvPicPr>
        <p:blipFill>
          <a:blip r:embed="rId3"/>
          <a:stretch>
            <a:fillRect/>
          </a:stretch>
        </p:blipFill>
        <p:spPr>
          <a:xfrm>
            <a:off x="565011" y="632303"/>
            <a:ext cx="4922846" cy="5774696"/>
          </a:xfrm>
          <a:prstGeom prst="rect">
            <a:avLst/>
          </a:prstGeom>
        </p:spPr>
      </p:pic>
      <p:sp>
        <p:nvSpPr>
          <p:cNvPr id="2" name="Title 1">
            <a:extLst>
              <a:ext uri="{FF2B5EF4-FFF2-40B4-BE49-F238E27FC236}">
                <a16:creationId xmlns:a16="http://schemas.microsoft.com/office/drawing/2014/main" id="{4F648394-BC27-4ADF-9EF7-F82200D2B494}"/>
              </a:ext>
            </a:extLst>
          </p:cNvPr>
          <p:cNvSpPr>
            <a:spLocks noGrp="1"/>
          </p:cNvSpPr>
          <p:nvPr>
            <p:ph type="title"/>
          </p:nvPr>
        </p:nvSpPr>
        <p:spPr>
          <a:xfrm>
            <a:off x="162464" y="63200"/>
            <a:ext cx="10515600" cy="922997"/>
          </a:xfrm>
          <a:solidFill>
            <a:schemeClr val="bg1"/>
          </a:solidFill>
        </p:spPr>
        <p:txBody>
          <a:bodyPr/>
          <a:lstStyle/>
          <a:p>
            <a:r>
              <a:rPr lang="en-US">
                <a:cs typeface="Calibri Light"/>
              </a:rPr>
              <a:t>F4 and higher tornadoes</a:t>
            </a:r>
            <a:endParaRPr lang="en-US"/>
          </a:p>
        </p:txBody>
      </p:sp>
      <p:pic>
        <p:nvPicPr>
          <p:cNvPr id="7" name="Picture 7" descr="A close up of a green screen&#10;&#10;Description generated with high confidence">
            <a:extLst>
              <a:ext uri="{FF2B5EF4-FFF2-40B4-BE49-F238E27FC236}">
                <a16:creationId xmlns:a16="http://schemas.microsoft.com/office/drawing/2014/main" id="{51F26973-500F-4D08-A5E5-5536B0DF76DA}"/>
              </a:ext>
            </a:extLst>
          </p:cNvPr>
          <p:cNvPicPr>
            <a:picLocks noChangeAspect="1"/>
          </p:cNvPicPr>
          <p:nvPr/>
        </p:nvPicPr>
        <p:blipFill>
          <a:blip r:embed="rId4"/>
          <a:stretch>
            <a:fillRect/>
          </a:stretch>
        </p:blipFill>
        <p:spPr>
          <a:xfrm>
            <a:off x="5500780" y="1111018"/>
            <a:ext cx="6610709" cy="4808492"/>
          </a:xfrm>
          <a:prstGeom prst="rect">
            <a:avLst/>
          </a:prstGeom>
        </p:spPr>
      </p:pic>
    </p:spTree>
    <p:extLst>
      <p:ext uri="{BB962C8B-B14F-4D97-AF65-F5344CB8AC3E}">
        <p14:creationId xmlns:p14="http://schemas.microsoft.com/office/powerpoint/2010/main" val="2165321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A screenshot of a cell phone&#10;&#10;Description generated with very high confidence">
            <a:extLst>
              <a:ext uri="{FF2B5EF4-FFF2-40B4-BE49-F238E27FC236}">
                <a16:creationId xmlns:a16="http://schemas.microsoft.com/office/drawing/2014/main" id="{CFE65B93-A9FB-4602-A47E-44BAB675A2B2}"/>
              </a:ext>
            </a:extLst>
          </p:cNvPr>
          <p:cNvPicPr>
            <a:picLocks noGrp="1" noChangeAspect="1"/>
          </p:cNvPicPr>
          <p:nvPr>
            <p:ph idx="1"/>
          </p:nvPr>
        </p:nvPicPr>
        <p:blipFill>
          <a:blip r:embed="rId3"/>
          <a:stretch>
            <a:fillRect/>
          </a:stretch>
        </p:blipFill>
        <p:spPr>
          <a:xfrm>
            <a:off x="22825" y="1394304"/>
            <a:ext cx="6093482" cy="4236318"/>
          </a:xfrm>
          <a:prstGeom prst="rect">
            <a:avLst/>
          </a:prstGeom>
        </p:spPr>
      </p:pic>
      <p:pic>
        <p:nvPicPr>
          <p:cNvPr id="3" name="Picture 3" descr="A screenshot of a cell phone&#10;&#10;Description generated with very high confidence">
            <a:extLst>
              <a:ext uri="{FF2B5EF4-FFF2-40B4-BE49-F238E27FC236}">
                <a16:creationId xmlns:a16="http://schemas.microsoft.com/office/drawing/2014/main" id="{B010544A-E695-4F27-A0AE-9FA6649C79FC}"/>
              </a:ext>
            </a:extLst>
          </p:cNvPr>
          <p:cNvPicPr>
            <a:picLocks noChangeAspect="1"/>
          </p:cNvPicPr>
          <p:nvPr/>
        </p:nvPicPr>
        <p:blipFill>
          <a:blip r:embed="rId4"/>
          <a:stretch>
            <a:fillRect/>
          </a:stretch>
        </p:blipFill>
        <p:spPr>
          <a:xfrm>
            <a:off x="6104626" y="1400037"/>
            <a:ext cx="6093123" cy="4230451"/>
          </a:xfrm>
          <a:prstGeom prst="rect">
            <a:avLst/>
          </a:prstGeom>
        </p:spPr>
      </p:pic>
      <p:sp>
        <p:nvSpPr>
          <p:cNvPr id="6" name="Title 5">
            <a:extLst>
              <a:ext uri="{FF2B5EF4-FFF2-40B4-BE49-F238E27FC236}">
                <a16:creationId xmlns:a16="http://schemas.microsoft.com/office/drawing/2014/main" id="{336712BC-EC9E-4364-B40B-8EABFF249FCF}"/>
              </a:ext>
            </a:extLst>
          </p:cNvPr>
          <p:cNvSpPr>
            <a:spLocks noGrp="1"/>
          </p:cNvSpPr>
          <p:nvPr>
            <p:ph type="title"/>
          </p:nvPr>
        </p:nvSpPr>
        <p:spPr/>
        <p:txBody>
          <a:bodyPr/>
          <a:lstStyle/>
          <a:p>
            <a:pPr algn="ctr"/>
            <a:r>
              <a:rPr lang="en-US">
                <a:cs typeface="Calibri Light"/>
              </a:rPr>
              <a:t>Tornado Damage</a:t>
            </a:r>
          </a:p>
        </p:txBody>
      </p:sp>
      <p:sp>
        <p:nvSpPr>
          <p:cNvPr id="7" name="TextBox 6">
            <a:extLst>
              <a:ext uri="{FF2B5EF4-FFF2-40B4-BE49-F238E27FC236}">
                <a16:creationId xmlns:a16="http://schemas.microsoft.com/office/drawing/2014/main" id="{5B138804-2DEC-40F2-B99E-2BB5BB9B0010}"/>
              </a:ext>
            </a:extLst>
          </p:cNvPr>
          <p:cNvSpPr txBox="1"/>
          <p:nvPr/>
        </p:nvSpPr>
        <p:spPr>
          <a:xfrm>
            <a:off x="1503870" y="599679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Property</a:t>
            </a:r>
          </a:p>
        </p:txBody>
      </p:sp>
      <p:sp>
        <p:nvSpPr>
          <p:cNvPr id="8" name="TextBox 7">
            <a:extLst>
              <a:ext uri="{FF2B5EF4-FFF2-40B4-BE49-F238E27FC236}">
                <a16:creationId xmlns:a16="http://schemas.microsoft.com/office/drawing/2014/main" id="{5AEC9B65-23BB-408A-B130-873F78A9788B}"/>
              </a:ext>
            </a:extLst>
          </p:cNvPr>
          <p:cNvSpPr txBox="1"/>
          <p:nvPr/>
        </p:nvSpPr>
        <p:spPr>
          <a:xfrm>
            <a:off x="7973682" y="591053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Crop</a:t>
            </a:r>
          </a:p>
        </p:txBody>
      </p:sp>
    </p:spTree>
    <p:extLst>
      <p:ext uri="{BB962C8B-B14F-4D97-AF65-F5344CB8AC3E}">
        <p14:creationId xmlns:p14="http://schemas.microsoft.com/office/powerpoint/2010/main" val="391312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A460-C470-47C6-90DF-D3DD1C43BEBE}"/>
              </a:ext>
            </a:extLst>
          </p:cNvPr>
          <p:cNvSpPr>
            <a:spLocks noGrp="1"/>
          </p:cNvSpPr>
          <p:nvPr>
            <p:ph type="title"/>
          </p:nvPr>
        </p:nvSpPr>
        <p:spPr>
          <a:xfrm>
            <a:off x="543363" y="118280"/>
            <a:ext cx="5638032" cy="489652"/>
          </a:xfrm>
        </p:spPr>
        <p:txBody>
          <a:bodyPr vert="horz" lIns="91440" tIns="45720" rIns="91440" bIns="45720" rtlCol="0" anchor="ctr">
            <a:noAutofit/>
          </a:bodyPr>
          <a:lstStyle/>
          <a:p>
            <a:pPr algn="ctr"/>
            <a:r>
              <a:rPr lang="en-US" sz="2000" dirty="0">
                <a:cs typeface="Calibri Light"/>
              </a:rPr>
              <a:t>Total Property damage to tornadoes comparison</a:t>
            </a:r>
            <a:br>
              <a:rPr lang="en-US" sz="2000" dirty="0">
                <a:ea typeface="+mj-lt"/>
                <a:cs typeface="+mj-lt"/>
              </a:rPr>
            </a:br>
            <a:r>
              <a:rPr lang="en-US" sz="2000" dirty="0">
                <a:cs typeface="Calibri Light"/>
              </a:rPr>
              <a:t>R</a:t>
            </a:r>
            <a:r>
              <a:rPr lang="en-US" sz="2000" baseline="30000" dirty="0">
                <a:cs typeface="Calibri Light"/>
              </a:rPr>
              <a:t>2</a:t>
            </a:r>
            <a:r>
              <a:rPr lang="en-US" sz="2000" dirty="0">
                <a:cs typeface="Calibri Light"/>
              </a:rPr>
              <a:t> = .43</a:t>
            </a:r>
          </a:p>
        </p:txBody>
      </p:sp>
      <p:pic>
        <p:nvPicPr>
          <p:cNvPr id="6" name="Picture 6" descr="A map of a person&#10;&#10;Description generated with high confidence">
            <a:extLst>
              <a:ext uri="{FF2B5EF4-FFF2-40B4-BE49-F238E27FC236}">
                <a16:creationId xmlns:a16="http://schemas.microsoft.com/office/drawing/2014/main" id="{B69E52DE-6CD8-4190-B03A-4936656219BD}"/>
              </a:ext>
            </a:extLst>
          </p:cNvPr>
          <p:cNvPicPr>
            <a:picLocks noGrp="1" noChangeAspect="1"/>
          </p:cNvPicPr>
          <p:nvPr>
            <p:ph idx="1"/>
          </p:nvPr>
        </p:nvPicPr>
        <p:blipFill>
          <a:blip r:embed="rId2"/>
          <a:stretch>
            <a:fillRect/>
          </a:stretch>
        </p:blipFill>
        <p:spPr>
          <a:xfrm>
            <a:off x="-1093" y="663895"/>
            <a:ext cx="6182140" cy="6191639"/>
          </a:xfrm>
          <a:prstGeom prst="rect">
            <a:avLst/>
          </a:prstGeom>
        </p:spPr>
      </p:pic>
      <p:pic>
        <p:nvPicPr>
          <p:cNvPr id="3" name="Picture 5" descr="A picture containing sky, text, indoor, map&#10;&#10;Description generated with high confidence">
            <a:extLst>
              <a:ext uri="{FF2B5EF4-FFF2-40B4-BE49-F238E27FC236}">
                <a16:creationId xmlns:a16="http://schemas.microsoft.com/office/drawing/2014/main" id="{D8D26DD0-2BD9-4666-8212-0F529665DEB2}"/>
              </a:ext>
            </a:extLst>
          </p:cNvPr>
          <p:cNvPicPr>
            <a:picLocks noChangeAspect="1"/>
          </p:cNvPicPr>
          <p:nvPr/>
        </p:nvPicPr>
        <p:blipFill>
          <a:blip r:embed="rId3"/>
          <a:stretch>
            <a:fillRect/>
          </a:stretch>
        </p:blipFill>
        <p:spPr>
          <a:xfrm>
            <a:off x="6179810" y="667017"/>
            <a:ext cx="5663844" cy="6191844"/>
          </a:xfrm>
          <a:prstGeom prst="rect">
            <a:avLst/>
          </a:prstGeom>
        </p:spPr>
      </p:pic>
      <p:sp>
        <p:nvSpPr>
          <p:cNvPr id="5" name="Title 1">
            <a:extLst>
              <a:ext uri="{FF2B5EF4-FFF2-40B4-BE49-F238E27FC236}">
                <a16:creationId xmlns:a16="http://schemas.microsoft.com/office/drawing/2014/main" id="{616CB967-CF90-416D-89CA-0466860DE736}"/>
              </a:ext>
            </a:extLst>
          </p:cNvPr>
          <p:cNvSpPr txBox="1">
            <a:spLocks/>
          </p:cNvSpPr>
          <p:nvPr/>
        </p:nvSpPr>
        <p:spPr>
          <a:xfrm>
            <a:off x="6182931" y="118280"/>
            <a:ext cx="5681365" cy="4886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cs typeface="Calibri Light"/>
              </a:rPr>
              <a:t>Tornado Crop damage to tornadoes comparison</a:t>
            </a:r>
            <a:br>
              <a:rPr lang="en-US" sz="2000" dirty="0">
                <a:ea typeface="+mj-lt"/>
                <a:cs typeface="+mj-lt"/>
              </a:rPr>
            </a:br>
            <a:r>
              <a:rPr lang="en-US" sz="2000" dirty="0">
                <a:cs typeface="Calibri Light"/>
              </a:rPr>
              <a:t>R</a:t>
            </a:r>
            <a:r>
              <a:rPr lang="en-US" sz="2000" baseline="30000" dirty="0">
                <a:cs typeface="Calibri Light"/>
              </a:rPr>
              <a:t>2</a:t>
            </a:r>
            <a:r>
              <a:rPr lang="en-US" sz="2000" dirty="0">
                <a:cs typeface="Calibri Light"/>
              </a:rPr>
              <a:t> = 0.426</a:t>
            </a:r>
          </a:p>
        </p:txBody>
      </p:sp>
    </p:spTree>
    <p:extLst>
      <p:ext uri="{BB962C8B-B14F-4D97-AF65-F5344CB8AC3E}">
        <p14:creationId xmlns:p14="http://schemas.microsoft.com/office/powerpoint/2010/main" val="117243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235-F1EF-401E-A3F0-FEF39FBD01DC}"/>
              </a:ext>
            </a:extLst>
          </p:cNvPr>
          <p:cNvSpPr>
            <a:spLocks noGrp="1"/>
          </p:cNvSpPr>
          <p:nvPr>
            <p:ph type="title"/>
          </p:nvPr>
        </p:nvSpPr>
        <p:spPr>
          <a:xfrm>
            <a:off x="838200" y="365125"/>
            <a:ext cx="9236015" cy="175374"/>
          </a:xfrm>
        </p:spPr>
        <p:txBody>
          <a:bodyPr>
            <a:normAutofit fontScale="90000"/>
          </a:bodyPr>
          <a:lstStyle/>
          <a:p>
            <a:r>
              <a:rPr lang="en-US">
                <a:cs typeface="Calibri Light"/>
              </a:rPr>
              <a:t>Deaths per state </a:t>
            </a:r>
            <a:endParaRPr lang="en-US"/>
          </a:p>
        </p:txBody>
      </p:sp>
      <p:pic>
        <p:nvPicPr>
          <p:cNvPr id="14" name="Picture 14" descr="A screenshot of a cell phone&#10;&#10;Description generated with very high confidence">
            <a:extLst>
              <a:ext uri="{FF2B5EF4-FFF2-40B4-BE49-F238E27FC236}">
                <a16:creationId xmlns:a16="http://schemas.microsoft.com/office/drawing/2014/main" id="{EA16278D-7AF2-4DB5-A33F-23A437C989D7}"/>
              </a:ext>
            </a:extLst>
          </p:cNvPr>
          <p:cNvPicPr>
            <a:picLocks noGrp="1" noChangeAspect="1"/>
          </p:cNvPicPr>
          <p:nvPr>
            <p:ph idx="1"/>
          </p:nvPr>
        </p:nvPicPr>
        <p:blipFill>
          <a:blip r:embed="rId3"/>
          <a:stretch>
            <a:fillRect/>
          </a:stretch>
        </p:blipFill>
        <p:spPr>
          <a:xfrm>
            <a:off x="1877682" y="783695"/>
            <a:ext cx="8220973" cy="5673197"/>
          </a:xfrm>
          <a:prstGeom prst="rect">
            <a:avLst/>
          </a:prstGeom>
        </p:spPr>
      </p:pic>
    </p:spTree>
    <p:extLst>
      <p:ext uri="{BB962C8B-B14F-4D97-AF65-F5344CB8AC3E}">
        <p14:creationId xmlns:p14="http://schemas.microsoft.com/office/powerpoint/2010/main" val="138955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8D8E-6F35-4E9D-95A9-FAA3DEF881EF}"/>
              </a:ext>
            </a:extLst>
          </p:cNvPr>
          <p:cNvSpPr>
            <a:spLocks noGrp="1"/>
          </p:cNvSpPr>
          <p:nvPr>
            <p:ph type="title"/>
          </p:nvPr>
        </p:nvSpPr>
        <p:spPr>
          <a:xfrm>
            <a:off x="1682213" y="391450"/>
            <a:ext cx="3223850" cy="230860"/>
          </a:xfrm>
        </p:spPr>
        <p:txBody>
          <a:bodyPr vert="horz" lIns="91440" tIns="45720" rIns="91440" bIns="45720" rtlCol="0" anchor="ctr">
            <a:noAutofit/>
          </a:bodyPr>
          <a:lstStyle/>
          <a:p>
            <a:pPr algn="ctr"/>
            <a:r>
              <a:rPr lang="en-US" sz="2000" dirty="0">
                <a:cs typeface="Calibri Light"/>
              </a:rPr>
              <a:t>Deaths to tornado count</a:t>
            </a:r>
            <a:br>
              <a:rPr lang="en-US" sz="2000" dirty="0">
                <a:ea typeface="+mj-lt"/>
                <a:cs typeface="+mj-lt"/>
              </a:rPr>
            </a:br>
            <a:r>
              <a:rPr lang="en-US" sz="2000" dirty="0">
                <a:cs typeface="Calibri Light"/>
              </a:rPr>
              <a:t>R</a:t>
            </a:r>
            <a:r>
              <a:rPr lang="en-US" sz="2000" baseline="30000" dirty="0">
                <a:cs typeface="Calibri Light"/>
              </a:rPr>
              <a:t>2</a:t>
            </a:r>
            <a:r>
              <a:rPr lang="en-US" sz="2000" dirty="0">
                <a:cs typeface="Calibri Light"/>
              </a:rPr>
              <a:t> = .28</a:t>
            </a:r>
          </a:p>
        </p:txBody>
      </p:sp>
      <p:pic>
        <p:nvPicPr>
          <p:cNvPr id="4" name="Picture 4" descr="A map of a person&#10;&#10;Description generated with high confidence">
            <a:extLst>
              <a:ext uri="{FF2B5EF4-FFF2-40B4-BE49-F238E27FC236}">
                <a16:creationId xmlns:a16="http://schemas.microsoft.com/office/drawing/2014/main" id="{F96E90B7-8BD4-4A91-9D22-270DC7B119A3}"/>
              </a:ext>
            </a:extLst>
          </p:cNvPr>
          <p:cNvPicPr>
            <a:picLocks noGrp="1" noChangeAspect="1"/>
          </p:cNvPicPr>
          <p:nvPr>
            <p:ph idx="1"/>
          </p:nvPr>
        </p:nvPicPr>
        <p:blipFill>
          <a:blip r:embed="rId2"/>
          <a:stretch>
            <a:fillRect/>
          </a:stretch>
        </p:blipFill>
        <p:spPr>
          <a:xfrm>
            <a:off x="651910" y="983233"/>
            <a:ext cx="5277569" cy="5512057"/>
          </a:xfrm>
          <a:prstGeom prst="rect">
            <a:avLst/>
          </a:prstGeom>
        </p:spPr>
      </p:pic>
      <p:pic>
        <p:nvPicPr>
          <p:cNvPr id="3" name="Picture 5" descr="A map of a person&#10;&#10;Description generated with high confidence">
            <a:extLst>
              <a:ext uri="{FF2B5EF4-FFF2-40B4-BE49-F238E27FC236}">
                <a16:creationId xmlns:a16="http://schemas.microsoft.com/office/drawing/2014/main" id="{F2CAEAF2-0025-475B-BF5A-671508F312AE}"/>
              </a:ext>
            </a:extLst>
          </p:cNvPr>
          <p:cNvPicPr>
            <a:picLocks noChangeAspect="1"/>
          </p:cNvPicPr>
          <p:nvPr/>
        </p:nvPicPr>
        <p:blipFill>
          <a:blip r:embed="rId3"/>
          <a:stretch>
            <a:fillRect/>
          </a:stretch>
        </p:blipFill>
        <p:spPr>
          <a:xfrm>
            <a:off x="6235385" y="979792"/>
            <a:ext cx="5056034" cy="5515903"/>
          </a:xfrm>
          <a:prstGeom prst="rect">
            <a:avLst/>
          </a:prstGeom>
        </p:spPr>
      </p:pic>
      <p:sp>
        <p:nvSpPr>
          <p:cNvPr id="7" name="Title 1">
            <a:extLst>
              <a:ext uri="{FF2B5EF4-FFF2-40B4-BE49-F238E27FC236}">
                <a16:creationId xmlns:a16="http://schemas.microsoft.com/office/drawing/2014/main" id="{241B4E3F-F3D0-49EE-8E01-734046653A99}"/>
              </a:ext>
            </a:extLst>
          </p:cNvPr>
          <p:cNvSpPr txBox="1">
            <a:spLocks/>
          </p:cNvSpPr>
          <p:nvPr/>
        </p:nvSpPr>
        <p:spPr>
          <a:xfrm rot="-10800000" flipV="1">
            <a:off x="5892553" y="179447"/>
            <a:ext cx="5720445" cy="6419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cs typeface="Calibri Light"/>
              </a:rPr>
              <a:t>Property Damage to Deaths (by state)</a:t>
            </a:r>
            <a:br>
              <a:rPr lang="en-US" sz="2000" dirty="0">
                <a:ea typeface="+mj-lt"/>
                <a:cs typeface="+mj-lt"/>
              </a:rPr>
            </a:br>
            <a:r>
              <a:rPr lang="en-US" sz="2000" dirty="0">
                <a:cs typeface="Calibri Light"/>
              </a:rPr>
              <a:t>R</a:t>
            </a:r>
            <a:r>
              <a:rPr lang="en-US" sz="2000" baseline="30000" dirty="0">
                <a:cs typeface="Calibri Light"/>
              </a:rPr>
              <a:t>2</a:t>
            </a:r>
            <a:r>
              <a:rPr lang="en-US" sz="2000" dirty="0">
                <a:cs typeface="Calibri Light"/>
              </a:rPr>
              <a:t> =0.877791</a:t>
            </a:r>
          </a:p>
        </p:txBody>
      </p:sp>
    </p:spTree>
    <p:extLst>
      <p:ext uri="{BB962C8B-B14F-4D97-AF65-F5344CB8AC3E}">
        <p14:creationId xmlns:p14="http://schemas.microsoft.com/office/powerpoint/2010/main" val="1435349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54C45-F0BA-4E50-8EC3-9B9774BDCCBF}"/>
              </a:ext>
            </a:extLst>
          </p:cNvPr>
          <p:cNvSpPr>
            <a:spLocks noGrp="1"/>
          </p:cNvSpPr>
          <p:nvPr>
            <p:ph type="title"/>
          </p:nvPr>
        </p:nvSpPr>
        <p:spPr/>
        <p:txBody>
          <a:bodyPr/>
          <a:lstStyle/>
          <a:p>
            <a:r>
              <a:rPr lang="en-US" dirty="0">
                <a:cs typeface="Calibri Light"/>
              </a:rPr>
              <a:t>How would this data help?</a:t>
            </a:r>
            <a:endParaRPr lang="en-US" dirty="0"/>
          </a:p>
        </p:txBody>
      </p:sp>
      <p:sp>
        <p:nvSpPr>
          <p:cNvPr id="3" name="Content Placeholder 2">
            <a:extLst>
              <a:ext uri="{FF2B5EF4-FFF2-40B4-BE49-F238E27FC236}">
                <a16:creationId xmlns:a16="http://schemas.microsoft.com/office/drawing/2014/main" id="{DB8BD6E8-B842-4CCE-AC5F-BEEC17C8377A}"/>
              </a:ext>
            </a:extLst>
          </p:cNvPr>
          <p:cNvSpPr>
            <a:spLocks noGrp="1"/>
          </p:cNvSpPr>
          <p:nvPr>
            <p:ph idx="1"/>
          </p:nvPr>
        </p:nvSpPr>
        <p:spPr/>
        <p:txBody>
          <a:bodyPr vert="horz" lIns="91440" tIns="45720" rIns="91440" bIns="45720" rtlCol="0" anchor="t">
            <a:normAutofit/>
          </a:bodyPr>
          <a:lstStyle/>
          <a:p>
            <a:r>
              <a:rPr lang="en-US" dirty="0">
                <a:cs typeface="Calibri"/>
              </a:rPr>
              <a:t>Knowing where building code is weak can help us understand where it needs to improve.</a:t>
            </a:r>
          </a:p>
          <a:p>
            <a:r>
              <a:rPr lang="en-US" dirty="0">
                <a:cs typeface="Calibri"/>
              </a:rPr>
              <a:t>Insurance companies would like to know the highest risk areas.</a:t>
            </a:r>
          </a:p>
          <a:p>
            <a:r>
              <a:rPr lang="en-US" dirty="0">
                <a:cs typeface="Calibri"/>
              </a:rPr>
              <a:t>Researchers need to know where to allocate their resources and any patterns associated with tornadoes are important.</a:t>
            </a:r>
          </a:p>
          <a:p>
            <a:r>
              <a:rPr lang="en-US" dirty="0">
                <a:cs typeface="Calibri"/>
              </a:rPr>
              <a:t>Governments can better allocate disaster relief funds related to tornadoes, and can fund better disaster awareness in these areas.</a:t>
            </a:r>
          </a:p>
        </p:txBody>
      </p:sp>
    </p:spTree>
    <p:extLst>
      <p:ext uri="{BB962C8B-B14F-4D97-AF65-F5344CB8AC3E}">
        <p14:creationId xmlns:p14="http://schemas.microsoft.com/office/powerpoint/2010/main" val="3245596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AF29-31ED-489D-B9B9-2DDFF956714F}"/>
              </a:ext>
            </a:extLst>
          </p:cNvPr>
          <p:cNvSpPr>
            <a:spLocks noGrp="1"/>
          </p:cNvSpPr>
          <p:nvPr>
            <p:ph type="title"/>
          </p:nvPr>
        </p:nvSpPr>
        <p:spPr/>
        <p:txBody>
          <a:bodyPr/>
          <a:lstStyle/>
          <a:p>
            <a:r>
              <a:rPr lang="en-US">
                <a:cs typeface="Calibri Light"/>
              </a:rPr>
              <a:t>Suggestions</a:t>
            </a:r>
            <a:endParaRPr lang="en-US"/>
          </a:p>
        </p:txBody>
      </p:sp>
      <p:sp>
        <p:nvSpPr>
          <p:cNvPr id="3" name="Content Placeholder 2">
            <a:extLst>
              <a:ext uri="{FF2B5EF4-FFF2-40B4-BE49-F238E27FC236}">
                <a16:creationId xmlns:a16="http://schemas.microsoft.com/office/drawing/2014/main" id="{2C3B1037-AC2C-46E1-93A9-FFB81A4C87E6}"/>
              </a:ext>
            </a:extLst>
          </p:cNvPr>
          <p:cNvSpPr>
            <a:spLocks noGrp="1"/>
          </p:cNvSpPr>
          <p:nvPr>
            <p:ph idx="1"/>
          </p:nvPr>
        </p:nvSpPr>
        <p:spPr/>
        <p:txBody>
          <a:bodyPr vert="horz" lIns="91440" tIns="45720" rIns="91440" bIns="45720" rtlCol="0" anchor="t">
            <a:normAutofit/>
          </a:bodyPr>
          <a:lstStyle/>
          <a:p>
            <a:r>
              <a:rPr lang="en-US" dirty="0">
                <a:cs typeface="Calibri"/>
              </a:rPr>
              <a:t>Better building codes</a:t>
            </a:r>
          </a:p>
          <a:p>
            <a:pPr lvl="1"/>
            <a:r>
              <a:rPr lang="en-US" dirty="0">
                <a:cs typeface="Calibri"/>
              </a:rPr>
              <a:t>Stronger roof sheathing</a:t>
            </a:r>
          </a:p>
          <a:p>
            <a:pPr lvl="1"/>
            <a:r>
              <a:rPr lang="en-US" dirty="0">
                <a:cs typeface="Calibri"/>
              </a:rPr>
              <a:t>Hurricane clips</a:t>
            </a:r>
          </a:p>
          <a:p>
            <a:pPr lvl="1"/>
            <a:r>
              <a:rPr lang="en-US" dirty="0">
                <a:cs typeface="Calibri"/>
              </a:rPr>
              <a:t>Wind-Resistant garage doors</a:t>
            </a:r>
          </a:p>
          <a:p>
            <a:pPr lvl="1"/>
            <a:r>
              <a:rPr lang="en-US" dirty="0">
                <a:cs typeface="Calibri"/>
              </a:rPr>
              <a:t>Reinforced concrete shells (IFC)</a:t>
            </a:r>
          </a:p>
          <a:p>
            <a:pPr marL="457200" lvl="1" indent="0">
              <a:buNone/>
            </a:pPr>
            <a:endParaRPr lang="en-US" dirty="0">
              <a:cs typeface="Calibri"/>
            </a:endParaRPr>
          </a:p>
          <a:p>
            <a:pPr marL="457200" lvl="1" indent="0">
              <a:buNone/>
            </a:pPr>
            <a:endParaRPr lang="en-US" dirty="0">
              <a:cs typeface="Calibri"/>
            </a:endParaRPr>
          </a:p>
          <a:p>
            <a:r>
              <a:rPr lang="en-US" dirty="0">
                <a:cs typeface="Calibri"/>
              </a:rPr>
              <a:t>Better Federal and State laws dealing with building codes</a:t>
            </a:r>
          </a:p>
          <a:p>
            <a:r>
              <a:rPr lang="en-US" dirty="0">
                <a:cs typeface="Calibri"/>
              </a:rPr>
              <a:t>FEMA aid to those seeking help on upgrading their homes or building storm shelters. </a:t>
            </a:r>
          </a:p>
          <a:p>
            <a:pPr marL="0" indent="0">
              <a:buNone/>
            </a:pPr>
            <a:endParaRPr lang="en-US">
              <a:cs typeface="Calibri"/>
            </a:endParaRPr>
          </a:p>
          <a:p>
            <a:pPr lvl="1"/>
            <a:endParaRPr lang="en-US">
              <a:cs typeface="Calibri"/>
            </a:endParaRPr>
          </a:p>
          <a:p>
            <a:pPr lvl="1"/>
            <a:endParaRPr lang="en-US">
              <a:cs typeface="Calibri"/>
            </a:endParaRPr>
          </a:p>
        </p:txBody>
      </p:sp>
      <p:pic>
        <p:nvPicPr>
          <p:cNvPr id="4" name="Picture 4" descr="A picture containing wooden, indoor, sitting, wood&#10;&#10;Description generated with high confidence">
            <a:extLst>
              <a:ext uri="{FF2B5EF4-FFF2-40B4-BE49-F238E27FC236}">
                <a16:creationId xmlns:a16="http://schemas.microsoft.com/office/drawing/2014/main" id="{ECD5862D-DA85-4C9E-AD1C-5C09300B8124}"/>
              </a:ext>
            </a:extLst>
          </p:cNvPr>
          <p:cNvPicPr>
            <a:picLocks noChangeAspect="1"/>
          </p:cNvPicPr>
          <p:nvPr/>
        </p:nvPicPr>
        <p:blipFill>
          <a:blip r:embed="rId2"/>
          <a:stretch>
            <a:fillRect/>
          </a:stretch>
        </p:blipFill>
        <p:spPr>
          <a:xfrm>
            <a:off x="6350543" y="64044"/>
            <a:ext cx="2743626" cy="2066925"/>
          </a:xfrm>
          <a:prstGeom prst="rect">
            <a:avLst/>
          </a:prstGeom>
        </p:spPr>
      </p:pic>
      <p:pic>
        <p:nvPicPr>
          <p:cNvPr id="6" name="Picture 6" descr="A picture containing floor, indoor, building, wall&#10;&#10;Description generated with very high confidence">
            <a:extLst>
              <a:ext uri="{FF2B5EF4-FFF2-40B4-BE49-F238E27FC236}">
                <a16:creationId xmlns:a16="http://schemas.microsoft.com/office/drawing/2014/main" id="{962ED298-6F97-4234-BE66-6CC33C305F62}"/>
              </a:ext>
            </a:extLst>
          </p:cNvPr>
          <p:cNvPicPr>
            <a:picLocks noChangeAspect="1"/>
          </p:cNvPicPr>
          <p:nvPr/>
        </p:nvPicPr>
        <p:blipFill>
          <a:blip r:embed="rId3"/>
          <a:stretch>
            <a:fillRect/>
          </a:stretch>
        </p:blipFill>
        <p:spPr>
          <a:xfrm>
            <a:off x="9353264" y="68234"/>
            <a:ext cx="2743200" cy="2115413"/>
          </a:xfrm>
          <a:prstGeom prst="rect">
            <a:avLst/>
          </a:prstGeom>
        </p:spPr>
      </p:pic>
      <p:pic>
        <p:nvPicPr>
          <p:cNvPr id="8" name="Picture 8" descr="A person standing in front of a building&#10;&#10;Description generated with high confidence">
            <a:extLst>
              <a:ext uri="{FF2B5EF4-FFF2-40B4-BE49-F238E27FC236}">
                <a16:creationId xmlns:a16="http://schemas.microsoft.com/office/drawing/2014/main" id="{797E547F-557C-4CCD-A17A-7AE9D2F925A0}"/>
              </a:ext>
            </a:extLst>
          </p:cNvPr>
          <p:cNvPicPr>
            <a:picLocks noChangeAspect="1"/>
          </p:cNvPicPr>
          <p:nvPr/>
        </p:nvPicPr>
        <p:blipFill>
          <a:blip r:embed="rId4"/>
          <a:stretch>
            <a:fillRect/>
          </a:stretch>
        </p:blipFill>
        <p:spPr>
          <a:xfrm>
            <a:off x="9353264" y="2263823"/>
            <a:ext cx="2743200" cy="2057400"/>
          </a:xfrm>
          <a:prstGeom prst="rect">
            <a:avLst/>
          </a:prstGeom>
        </p:spPr>
      </p:pic>
      <p:pic>
        <p:nvPicPr>
          <p:cNvPr id="10" name="Picture 10" descr="A person sitting on a wooden bench&#10;&#10;Description generated with high confidence">
            <a:extLst>
              <a:ext uri="{FF2B5EF4-FFF2-40B4-BE49-F238E27FC236}">
                <a16:creationId xmlns:a16="http://schemas.microsoft.com/office/drawing/2014/main" id="{2AC7BF4C-56A4-4C9E-B487-59E9A8BCF3D2}"/>
              </a:ext>
            </a:extLst>
          </p:cNvPr>
          <p:cNvPicPr>
            <a:picLocks noChangeAspect="1"/>
          </p:cNvPicPr>
          <p:nvPr/>
        </p:nvPicPr>
        <p:blipFill>
          <a:blip r:embed="rId5"/>
          <a:stretch>
            <a:fillRect/>
          </a:stretch>
        </p:blipFill>
        <p:spPr>
          <a:xfrm>
            <a:off x="6350757" y="2267316"/>
            <a:ext cx="2743200" cy="2004921"/>
          </a:xfrm>
          <a:prstGeom prst="rect">
            <a:avLst/>
          </a:prstGeom>
        </p:spPr>
      </p:pic>
    </p:spTree>
    <p:extLst>
      <p:ext uri="{BB962C8B-B14F-4D97-AF65-F5344CB8AC3E}">
        <p14:creationId xmlns:p14="http://schemas.microsoft.com/office/powerpoint/2010/main" val="54902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F4E6-91D4-4E16-875B-ABC7AEBCEB4A}"/>
              </a:ext>
            </a:extLst>
          </p:cNvPr>
          <p:cNvSpPr>
            <a:spLocks noGrp="1"/>
          </p:cNvSpPr>
          <p:nvPr>
            <p:ph type="title"/>
          </p:nvPr>
        </p:nvSpPr>
        <p:spPr/>
        <p:txBody>
          <a:bodyPr/>
          <a:lstStyle/>
          <a:p>
            <a:r>
              <a:rPr lang="en-US" dirty="0">
                <a:cs typeface="Calibri Light"/>
              </a:rPr>
              <a:t>High risk areas</a:t>
            </a:r>
            <a:endParaRPr lang="en-US" dirty="0"/>
          </a:p>
        </p:txBody>
      </p:sp>
      <p:pic>
        <p:nvPicPr>
          <p:cNvPr id="4" name="Picture 4" descr="A close up of a map&#10;&#10;Description generated with very high confidence">
            <a:extLst>
              <a:ext uri="{FF2B5EF4-FFF2-40B4-BE49-F238E27FC236}">
                <a16:creationId xmlns:a16="http://schemas.microsoft.com/office/drawing/2014/main" id="{200EC2D1-3A35-4F5E-989F-4F704A143D82}"/>
              </a:ext>
            </a:extLst>
          </p:cNvPr>
          <p:cNvPicPr>
            <a:picLocks noGrp="1" noChangeAspect="1"/>
          </p:cNvPicPr>
          <p:nvPr>
            <p:ph idx="1"/>
          </p:nvPr>
        </p:nvPicPr>
        <p:blipFill>
          <a:blip r:embed="rId3"/>
          <a:stretch>
            <a:fillRect/>
          </a:stretch>
        </p:blipFill>
        <p:spPr>
          <a:xfrm>
            <a:off x="6031806" y="1451813"/>
            <a:ext cx="5347371" cy="4825791"/>
          </a:xfrm>
          <a:prstGeom prst="rect">
            <a:avLst/>
          </a:prstGeom>
        </p:spPr>
      </p:pic>
      <p:sp>
        <p:nvSpPr>
          <p:cNvPr id="6" name="TextBox 5">
            <a:extLst>
              <a:ext uri="{FF2B5EF4-FFF2-40B4-BE49-F238E27FC236}">
                <a16:creationId xmlns:a16="http://schemas.microsoft.com/office/drawing/2014/main" id="{E482243F-6F10-49CA-AFB9-F66E5A6782F5}"/>
              </a:ext>
            </a:extLst>
          </p:cNvPr>
          <p:cNvSpPr txBox="1"/>
          <p:nvPr/>
        </p:nvSpPr>
        <p:spPr>
          <a:xfrm>
            <a:off x="7168550" y="624121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Damage</a:t>
            </a:r>
            <a:r>
              <a:rPr lang="en-US" dirty="0">
                <a:cs typeface="Calibri"/>
              </a:rPr>
              <a:t> From Tornadoes</a:t>
            </a:r>
            <a:endParaRPr lang="en-US" dirty="0"/>
          </a:p>
        </p:txBody>
      </p:sp>
      <p:pic>
        <p:nvPicPr>
          <p:cNvPr id="7" name="Picture 7" descr="A close up of a map&#10;&#10;Description generated with high confidence">
            <a:extLst>
              <a:ext uri="{FF2B5EF4-FFF2-40B4-BE49-F238E27FC236}">
                <a16:creationId xmlns:a16="http://schemas.microsoft.com/office/drawing/2014/main" id="{78046325-9ABB-4B89-992C-08F7F0454E00}"/>
              </a:ext>
            </a:extLst>
          </p:cNvPr>
          <p:cNvPicPr>
            <a:picLocks noChangeAspect="1"/>
          </p:cNvPicPr>
          <p:nvPr/>
        </p:nvPicPr>
        <p:blipFill>
          <a:blip r:embed="rId4"/>
          <a:stretch>
            <a:fillRect/>
          </a:stretch>
        </p:blipFill>
        <p:spPr>
          <a:xfrm>
            <a:off x="339306" y="1445880"/>
            <a:ext cx="5704935" cy="4296920"/>
          </a:xfrm>
          <a:prstGeom prst="rect">
            <a:avLst/>
          </a:prstGeom>
        </p:spPr>
      </p:pic>
      <p:sp>
        <p:nvSpPr>
          <p:cNvPr id="9" name="TextBox 8">
            <a:extLst>
              <a:ext uri="{FF2B5EF4-FFF2-40B4-BE49-F238E27FC236}">
                <a16:creationId xmlns:a16="http://schemas.microsoft.com/office/drawing/2014/main" id="{C9313CE9-4CC4-4221-B384-D2490231F175}"/>
              </a:ext>
            </a:extLst>
          </p:cNvPr>
          <p:cNvSpPr txBox="1"/>
          <p:nvPr/>
        </p:nvSpPr>
        <p:spPr>
          <a:xfrm>
            <a:off x="1230701" y="605430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Number</a:t>
            </a:r>
            <a:r>
              <a:rPr lang="en-US" dirty="0">
                <a:cs typeface="Calibri"/>
              </a:rPr>
              <a:t> of Tornadoes</a:t>
            </a:r>
          </a:p>
        </p:txBody>
      </p:sp>
    </p:spTree>
    <p:extLst>
      <p:ext uri="{BB962C8B-B14F-4D97-AF65-F5344CB8AC3E}">
        <p14:creationId xmlns:p14="http://schemas.microsoft.com/office/powerpoint/2010/main" val="468009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8F5E-AAAE-4194-B35F-2438F54EB7CA}"/>
              </a:ext>
            </a:extLst>
          </p:cNvPr>
          <p:cNvSpPr>
            <a:spLocks noGrp="1"/>
          </p:cNvSpPr>
          <p:nvPr>
            <p:ph type="title"/>
          </p:nvPr>
        </p:nvSpPr>
        <p:spPr>
          <a:xfrm>
            <a:off x="838200" y="365125"/>
            <a:ext cx="3211902" cy="4474204"/>
          </a:xfrm>
        </p:spPr>
        <p:txBody>
          <a:bodyPr/>
          <a:lstStyle/>
          <a:p>
            <a:r>
              <a:rPr lang="en-US">
                <a:cs typeface="Calibri Light"/>
              </a:rPr>
              <a:t>Minnesota Tornado Count (by county)</a:t>
            </a:r>
            <a:endParaRPr lang="en-US"/>
          </a:p>
        </p:txBody>
      </p:sp>
      <p:pic>
        <p:nvPicPr>
          <p:cNvPr id="5" name="Picture 6" descr="A screenshot of a computer&#10;&#10;Description generated with very high confidence">
            <a:extLst>
              <a:ext uri="{FF2B5EF4-FFF2-40B4-BE49-F238E27FC236}">
                <a16:creationId xmlns:a16="http://schemas.microsoft.com/office/drawing/2014/main" id="{83CF571B-8D18-4BF5-85E1-49B22F732356}"/>
              </a:ext>
            </a:extLst>
          </p:cNvPr>
          <p:cNvPicPr>
            <a:picLocks noGrp="1" noChangeAspect="1"/>
          </p:cNvPicPr>
          <p:nvPr>
            <p:ph idx="1"/>
          </p:nvPr>
        </p:nvPicPr>
        <p:blipFill>
          <a:blip r:embed="rId3"/>
          <a:stretch>
            <a:fillRect/>
          </a:stretch>
        </p:blipFill>
        <p:spPr>
          <a:xfrm>
            <a:off x="3745119" y="589173"/>
            <a:ext cx="7922289" cy="5530281"/>
          </a:xfrm>
          <a:prstGeom prst="rect">
            <a:avLst/>
          </a:prstGeom>
        </p:spPr>
      </p:pic>
    </p:spTree>
    <p:extLst>
      <p:ext uri="{BB962C8B-B14F-4D97-AF65-F5344CB8AC3E}">
        <p14:creationId xmlns:p14="http://schemas.microsoft.com/office/powerpoint/2010/main" val="4071122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46DF-49C3-4E52-969B-495E61772118}"/>
              </a:ext>
            </a:extLst>
          </p:cNvPr>
          <p:cNvSpPr>
            <a:spLocks noGrp="1"/>
          </p:cNvSpPr>
          <p:nvPr>
            <p:ph type="title"/>
          </p:nvPr>
        </p:nvSpPr>
        <p:spPr>
          <a:xfrm>
            <a:off x="791617" y="3196314"/>
            <a:ext cx="10515600" cy="1325563"/>
          </a:xfrm>
        </p:spPr>
        <p:txBody>
          <a:bodyPr/>
          <a:lstStyle/>
          <a:p>
            <a:pPr algn="ctr"/>
            <a:r>
              <a:rPr lang="en-US">
                <a:cs typeface="Calibri Light"/>
              </a:rPr>
              <a:t>Purpose</a:t>
            </a:r>
          </a:p>
        </p:txBody>
      </p:sp>
      <p:sp>
        <p:nvSpPr>
          <p:cNvPr id="3" name="Content Placeholder 2">
            <a:extLst>
              <a:ext uri="{FF2B5EF4-FFF2-40B4-BE49-F238E27FC236}">
                <a16:creationId xmlns:a16="http://schemas.microsoft.com/office/drawing/2014/main" id="{2BB3638E-4613-416A-947C-7A520C7842F8}"/>
              </a:ext>
            </a:extLst>
          </p:cNvPr>
          <p:cNvSpPr>
            <a:spLocks noGrp="1"/>
          </p:cNvSpPr>
          <p:nvPr>
            <p:ph idx="1"/>
          </p:nvPr>
        </p:nvSpPr>
        <p:spPr>
          <a:xfrm>
            <a:off x="801777" y="4440963"/>
            <a:ext cx="10474960" cy="1557338"/>
          </a:xfrm>
        </p:spPr>
        <p:txBody>
          <a:bodyPr vert="horz" lIns="91440" tIns="45720" rIns="91440" bIns="45720" rtlCol="0" anchor="t">
            <a:normAutofit lnSpcReduction="10000"/>
          </a:bodyPr>
          <a:lstStyle/>
          <a:p>
            <a:pPr marL="0" indent="0" algn="ctr">
              <a:buNone/>
            </a:pPr>
            <a:r>
              <a:rPr lang="en-US">
                <a:cs typeface="Calibri"/>
              </a:rPr>
              <a:t>The purpose of us choosing this data science project was to map the occurrence of tornadoes in the United States and come up with solutions that could better protect against them and help governments and companies better understand the risks behind them.</a:t>
            </a:r>
          </a:p>
          <a:p>
            <a:endParaRPr lang="en-US">
              <a:cs typeface="Calibri"/>
            </a:endParaRPr>
          </a:p>
          <a:p>
            <a:pPr marL="0" indent="0">
              <a:buNone/>
            </a:pPr>
            <a:endParaRPr lang="en-US">
              <a:cs typeface="Calibri"/>
            </a:endParaRPr>
          </a:p>
          <a:p>
            <a:pPr marL="514350" indent="-514350">
              <a:buAutoNum type="arabicPeriod"/>
            </a:pPr>
            <a:endParaRPr lang="en-US">
              <a:cs typeface="Calibri"/>
            </a:endParaRPr>
          </a:p>
        </p:txBody>
      </p:sp>
      <p:sp>
        <p:nvSpPr>
          <p:cNvPr id="8" name="Title 1">
            <a:extLst>
              <a:ext uri="{FF2B5EF4-FFF2-40B4-BE49-F238E27FC236}">
                <a16:creationId xmlns:a16="http://schemas.microsoft.com/office/drawing/2014/main" id="{1BD15617-5211-4885-BD0D-B8228E294BAD}"/>
              </a:ext>
            </a:extLst>
          </p:cNvPr>
          <p:cNvSpPr txBox="1">
            <a:spLocks/>
          </p:cNvSpPr>
          <p:nvPr/>
        </p:nvSpPr>
        <p:spPr>
          <a:xfrm>
            <a:off x="795260" y="387553"/>
            <a:ext cx="10501223" cy="9517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Problem</a:t>
            </a:r>
            <a:endParaRPr lang="en-US"/>
          </a:p>
        </p:txBody>
      </p:sp>
      <p:sp>
        <p:nvSpPr>
          <p:cNvPr id="5" name="TextBox 4">
            <a:extLst>
              <a:ext uri="{FF2B5EF4-FFF2-40B4-BE49-F238E27FC236}">
                <a16:creationId xmlns:a16="http://schemas.microsoft.com/office/drawing/2014/main" id="{59EFEFA1-5185-41AD-A977-4B967E46B3B6}"/>
              </a:ext>
            </a:extLst>
          </p:cNvPr>
          <p:cNvSpPr txBox="1"/>
          <p:nvPr/>
        </p:nvSpPr>
        <p:spPr>
          <a:xfrm>
            <a:off x="785002" y="1482304"/>
            <a:ext cx="10636370" cy="11079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t>Tornadoes are unpredictable and destructive,</a:t>
            </a:r>
            <a:r>
              <a:rPr lang="en-US" sz="2200">
                <a:cs typeface="Calibri"/>
              </a:rPr>
              <a:t> and in many cases, unstoppable. While it is know how and why they form, and how bad they can be, there is still some uncertainty as to how we can counter these disasters and save both money and lives.</a:t>
            </a:r>
            <a:endParaRPr lang="en-US" sz="2200"/>
          </a:p>
        </p:txBody>
      </p:sp>
    </p:spTree>
    <p:extLst>
      <p:ext uri="{BB962C8B-B14F-4D97-AF65-F5344CB8AC3E}">
        <p14:creationId xmlns:p14="http://schemas.microsoft.com/office/powerpoint/2010/main" val="1429598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E727C-6C09-4633-AAEF-F23EC8C901D0}"/>
              </a:ext>
            </a:extLst>
          </p:cNvPr>
          <p:cNvSpPr>
            <a:spLocks noGrp="1"/>
          </p:cNvSpPr>
          <p:nvPr>
            <p:ph type="title"/>
          </p:nvPr>
        </p:nvSpPr>
        <p:spPr>
          <a:xfrm>
            <a:off x="450011" y="566408"/>
            <a:ext cx="2967487" cy="4517337"/>
          </a:xfrm>
        </p:spPr>
        <p:txBody>
          <a:bodyPr/>
          <a:lstStyle/>
          <a:p>
            <a:r>
              <a:rPr lang="en-US">
                <a:cs typeface="Calibri Light"/>
              </a:rPr>
              <a:t>Minnesota tornado damage (by county)</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630071CB-56C1-48B3-9A54-BCB6D85679A6}"/>
              </a:ext>
            </a:extLst>
          </p:cNvPr>
          <p:cNvPicPr>
            <a:picLocks noGrp="1" noChangeAspect="1"/>
          </p:cNvPicPr>
          <p:nvPr>
            <p:ph idx="1"/>
          </p:nvPr>
        </p:nvPicPr>
        <p:blipFill>
          <a:blip r:embed="rId3"/>
          <a:stretch>
            <a:fillRect/>
          </a:stretch>
        </p:blipFill>
        <p:spPr>
          <a:xfrm>
            <a:off x="3369025" y="474154"/>
            <a:ext cx="8415683" cy="5889715"/>
          </a:xfrm>
          <a:prstGeom prst="rect">
            <a:avLst/>
          </a:prstGeom>
        </p:spPr>
      </p:pic>
    </p:spTree>
    <p:extLst>
      <p:ext uri="{BB962C8B-B14F-4D97-AF65-F5344CB8AC3E}">
        <p14:creationId xmlns:p14="http://schemas.microsoft.com/office/powerpoint/2010/main" val="275420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EACE-AB75-40F1-BA65-93A840F7FD2A}"/>
              </a:ext>
            </a:extLst>
          </p:cNvPr>
          <p:cNvSpPr>
            <a:spLocks noGrp="1"/>
          </p:cNvSpPr>
          <p:nvPr>
            <p:ph type="title"/>
          </p:nvPr>
        </p:nvSpPr>
        <p:spPr>
          <a:xfrm>
            <a:off x="838200" y="365125"/>
            <a:ext cx="2651185" cy="4531713"/>
          </a:xfrm>
        </p:spPr>
        <p:txBody>
          <a:bodyPr/>
          <a:lstStyle/>
          <a:p>
            <a:r>
              <a:rPr lang="en-US">
                <a:cs typeface="Calibri Light"/>
              </a:rPr>
              <a:t>Minnesota tornado deaths (by county)</a:t>
            </a:r>
            <a:endParaRPr lang="en-US"/>
          </a:p>
        </p:txBody>
      </p:sp>
      <p:pic>
        <p:nvPicPr>
          <p:cNvPr id="6" name="Picture 6" descr="A screenshot of a cell phone&#10;&#10;Description generated with very high confidence">
            <a:extLst>
              <a:ext uri="{FF2B5EF4-FFF2-40B4-BE49-F238E27FC236}">
                <a16:creationId xmlns:a16="http://schemas.microsoft.com/office/drawing/2014/main" id="{84508EEF-711B-4DAA-9037-DEED347261A5}"/>
              </a:ext>
            </a:extLst>
          </p:cNvPr>
          <p:cNvPicPr>
            <a:picLocks noGrp="1" noChangeAspect="1"/>
          </p:cNvPicPr>
          <p:nvPr>
            <p:ph idx="1"/>
          </p:nvPr>
        </p:nvPicPr>
        <p:blipFill>
          <a:blip r:embed="rId3"/>
          <a:stretch>
            <a:fillRect/>
          </a:stretch>
        </p:blipFill>
        <p:spPr>
          <a:xfrm>
            <a:off x="3962398" y="819389"/>
            <a:ext cx="7602747" cy="5227998"/>
          </a:xfrm>
          <a:prstGeom prst="rect">
            <a:avLst/>
          </a:prstGeom>
        </p:spPr>
      </p:pic>
    </p:spTree>
    <p:extLst>
      <p:ext uri="{BB962C8B-B14F-4D97-AF65-F5344CB8AC3E}">
        <p14:creationId xmlns:p14="http://schemas.microsoft.com/office/powerpoint/2010/main" val="1048103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30AD-C517-4CC9-83E5-D47D0EBB8DB3}"/>
              </a:ext>
            </a:extLst>
          </p:cNvPr>
          <p:cNvSpPr>
            <a:spLocks noGrp="1"/>
          </p:cNvSpPr>
          <p:nvPr>
            <p:ph type="title"/>
          </p:nvPr>
        </p:nvSpPr>
        <p:spPr>
          <a:xfrm>
            <a:off x="493143" y="106332"/>
            <a:ext cx="2665563" cy="3913487"/>
          </a:xfrm>
        </p:spPr>
        <p:txBody>
          <a:bodyPr/>
          <a:lstStyle/>
          <a:p>
            <a:r>
              <a:rPr lang="en-US">
                <a:cs typeface="Calibri Light"/>
              </a:rPr>
              <a:t>Alabama Tornado Count</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3B7A1433-2B53-41EF-8EAD-DFC07269B56C}"/>
              </a:ext>
            </a:extLst>
          </p:cNvPr>
          <p:cNvPicPr>
            <a:picLocks noGrp="1" noChangeAspect="1"/>
          </p:cNvPicPr>
          <p:nvPr>
            <p:ph idx="1"/>
          </p:nvPr>
        </p:nvPicPr>
        <p:blipFill>
          <a:blip r:embed="rId2"/>
          <a:stretch>
            <a:fillRect/>
          </a:stretch>
        </p:blipFill>
        <p:spPr>
          <a:xfrm>
            <a:off x="2752777" y="689814"/>
            <a:ext cx="8886182" cy="6162885"/>
          </a:xfrm>
          <a:prstGeom prst="rect">
            <a:avLst/>
          </a:prstGeom>
        </p:spPr>
      </p:pic>
    </p:spTree>
    <p:extLst>
      <p:ext uri="{BB962C8B-B14F-4D97-AF65-F5344CB8AC3E}">
        <p14:creationId xmlns:p14="http://schemas.microsoft.com/office/powerpoint/2010/main" val="1542163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79F0-B5B1-4709-8310-FBB07CC75598}"/>
              </a:ext>
            </a:extLst>
          </p:cNvPr>
          <p:cNvSpPr>
            <a:spLocks noGrp="1"/>
          </p:cNvSpPr>
          <p:nvPr>
            <p:ph type="title"/>
          </p:nvPr>
        </p:nvSpPr>
        <p:spPr>
          <a:xfrm>
            <a:off x="478766" y="1012106"/>
            <a:ext cx="2838092" cy="4502959"/>
          </a:xfrm>
        </p:spPr>
        <p:txBody>
          <a:bodyPr/>
          <a:lstStyle/>
          <a:p>
            <a:r>
              <a:rPr lang="en-US">
                <a:cs typeface="Calibri Light"/>
              </a:rPr>
              <a:t>Alabama tornado damage</a:t>
            </a:r>
            <a:br>
              <a:rPr lang="en-US">
                <a:cs typeface="Calibri Light"/>
              </a:rPr>
            </a:br>
            <a:r>
              <a:rPr lang="en-US">
                <a:cs typeface="Calibri Light"/>
              </a:rPr>
              <a:t>(by county)</a:t>
            </a:r>
            <a:endParaRPr lang="en-US"/>
          </a:p>
        </p:txBody>
      </p:sp>
      <p:pic>
        <p:nvPicPr>
          <p:cNvPr id="6" name="Picture 6" descr="A screenshot of a cell phone&#10;&#10;Description generated with very high confidence">
            <a:extLst>
              <a:ext uri="{FF2B5EF4-FFF2-40B4-BE49-F238E27FC236}">
                <a16:creationId xmlns:a16="http://schemas.microsoft.com/office/drawing/2014/main" id="{B52C39BF-5001-492C-97B2-76C76A4EF34C}"/>
              </a:ext>
            </a:extLst>
          </p:cNvPr>
          <p:cNvPicPr>
            <a:picLocks noGrp="1" noChangeAspect="1"/>
          </p:cNvPicPr>
          <p:nvPr>
            <p:ph idx="1"/>
          </p:nvPr>
        </p:nvPicPr>
        <p:blipFill>
          <a:blip r:embed="rId3"/>
          <a:stretch>
            <a:fillRect/>
          </a:stretch>
        </p:blipFill>
        <p:spPr>
          <a:xfrm>
            <a:off x="3421326" y="847965"/>
            <a:ext cx="8282327" cy="5674054"/>
          </a:xfrm>
          <a:prstGeom prst="rect">
            <a:avLst/>
          </a:prstGeom>
        </p:spPr>
      </p:pic>
    </p:spTree>
    <p:extLst>
      <p:ext uri="{BB962C8B-B14F-4D97-AF65-F5344CB8AC3E}">
        <p14:creationId xmlns:p14="http://schemas.microsoft.com/office/powerpoint/2010/main" val="724147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3FA7-C0BC-4065-B4EE-7E6411D595A9}"/>
              </a:ext>
            </a:extLst>
          </p:cNvPr>
          <p:cNvSpPr>
            <a:spLocks noGrp="1"/>
          </p:cNvSpPr>
          <p:nvPr>
            <p:ph type="title"/>
          </p:nvPr>
        </p:nvSpPr>
        <p:spPr>
          <a:xfrm>
            <a:off x="636917" y="1141502"/>
            <a:ext cx="3154393" cy="4215412"/>
          </a:xfrm>
        </p:spPr>
        <p:txBody>
          <a:bodyPr/>
          <a:lstStyle/>
          <a:p>
            <a:r>
              <a:rPr lang="en-US">
                <a:cs typeface="Calibri Light"/>
              </a:rPr>
              <a:t>Alabama Tornado Deaths (by county)</a:t>
            </a:r>
            <a:endParaRPr lang="en-US"/>
          </a:p>
        </p:txBody>
      </p:sp>
      <p:pic>
        <p:nvPicPr>
          <p:cNvPr id="10" name="Picture 10" descr="A screenshot of a cell phone&#10;&#10;Description generated with very high confidence">
            <a:extLst>
              <a:ext uri="{FF2B5EF4-FFF2-40B4-BE49-F238E27FC236}">
                <a16:creationId xmlns:a16="http://schemas.microsoft.com/office/drawing/2014/main" id="{3C012AB8-4A30-4818-9DE9-80BE7EC2F947}"/>
              </a:ext>
            </a:extLst>
          </p:cNvPr>
          <p:cNvPicPr>
            <a:picLocks noGrp="1" noChangeAspect="1"/>
          </p:cNvPicPr>
          <p:nvPr>
            <p:ph idx="1"/>
          </p:nvPr>
        </p:nvPicPr>
        <p:blipFill>
          <a:blip r:embed="rId3"/>
          <a:stretch>
            <a:fillRect/>
          </a:stretch>
        </p:blipFill>
        <p:spPr>
          <a:xfrm>
            <a:off x="3464459" y="847965"/>
            <a:ext cx="7994779" cy="5472771"/>
          </a:xfrm>
          <a:prstGeom prst="rect">
            <a:avLst/>
          </a:prstGeom>
        </p:spPr>
      </p:pic>
    </p:spTree>
    <p:extLst>
      <p:ext uri="{BB962C8B-B14F-4D97-AF65-F5344CB8AC3E}">
        <p14:creationId xmlns:p14="http://schemas.microsoft.com/office/powerpoint/2010/main" val="886320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A455-A0F0-4E7E-958C-839C1E20B5B4}"/>
              </a:ext>
            </a:extLst>
          </p:cNvPr>
          <p:cNvSpPr>
            <a:spLocks noGrp="1"/>
          </p:cNvSpPr>
          <p:nvPr>
            <p:ph type="title"/>
          </p:nvPr>
        </p:nvSpPr>
        <p:spPr/>
        <p:txBody>
          <a:bodyPr/>
          <a:lstStyle/>
          <a:p>
            <a:r>
              <a:rPr lang="en-US">
                <a:cs typeface="Calibri Light"/>
              </a:rPr>
              <a:t>Other Facts</a:t>
            </a:r>
            <a:endParaRPr lang="en-US"/>
          </a:p>
        </p:txBody>
      </p:sp>
      <p:sp>
        <p:nvSpPr>
          <p:cNvPr id="3" name="Content Placeholder 2">
            <a:extLst>
              <a:ext uri="{FF2B5EF4-FFF2-40B4-BE49-F238E27FC236}">
                <a16:creationId xmlns:a16="http://schemas.microsoft.com/office/drawing/2014/main" id="{3F72A19D-D5E9-4F86-9C43-DBD9BEEB1FB0}"/>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From our data</a:t>
            </a:r>
          </a:p>
          <a:p>
            <a:r>
              <a:rPr lang="en-US" dirty="0">
                <a:cs typeface="Calibri"/>
              </a:rPr>
              <a:t>Top 3 Damage: Jasper, MO ($2.8B),  Cleveland, OK ($2.3B) Tuscaloosa, AL ($1.5B)</a:t>
            </a:r>
            <a:endParaRPr lang="en-US" dirty="0"/>
          </a:p>
          <a:p>
            <a:r>
              <a:rPr lang="en-US" dirty="0">
                <a:cs typeface="Calibri"/>
              </a:rPr>
              <a:t>Top 3 Deaths:  Jasper, MO (161), Tuscaloosa, AL (44), Dekalb, AL (32)</a:t>
            </a:r>
          </a:p>
          <a:p>
            <a:r>
              <a:rPr lang="en-US" dirty="0">
                <a:cs typeface="Calibri"/>
              </a:rPr>
              <a:t>Deadliest and costliest Tornado: Joplin Tornado, May 22, 2011 (158, $2.8B)</a:t>
            </a:r>
          </a:p>
          <a:p>
            <a:pPr marL="0" indent="0">
              <a:buNone/>
            </a:pPr>
            <a:r>
              <a:rPr lang="en-US" dirty="0">
                <a:cs typeface="Calibri"/>
              </a:rPr>
              <a:t>Overall</a:t>
            </a:r>
          </a:p>
          <a:p>
            <a:r>
              <a:rPr lang="en-US" dirty="0">
                <a:cs typeface="Calibri"/>
              </a:rPr>
              <a:t>Deadliest: Tri-state tornado, March 18, 1925 (695)</a:t>
            </a:r>
          </a:p>
          <a:p>
            <a:r>
              <a:rPr lang="en-US" dirty="0">
                <a:cs typeface="Calibri"/>
              </a:rPr>
              <a:t>Costliest: Joplin tornado, May 22, 2011 ($2.8B)</a:t>
            </a:r>
          </a:p>
        </p:txBody>
      </p:sp>
    </p:spTree>
    <p:extLst>
      <p:ext uri="{BB962C8B-B14F-4D97-AF65-F5344CB8AC3E}">
        <p14:creationId xmlns:p14="http://schemas.microsoft.com/office/powerpoint/2010/main" val="83359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0DC2-2586-40C4-9036-0DE5D76DDD9D}"/>
              </a:ext>
            </a:extLst>
          </p:cNvPr>
          <p:cNvSpPr>
            <a:spLocks noGrp="1"/>
          </p:cNvSpPr>
          <p:nvPr>
            <p:ph type="title"/>
          </p:nvPr>
        </p:nvSpPr>
        <p:spPr>
          <a:xfrm>
            <a:off x="773805" y="10956"/>
            <a:ext cx="10515600" cy="1325563"/>
          </a:xfrm>
        </p:spPr>
        <p:txBody>
          <a:bodyPr/>
          <a:lstStyle/>
          <a:p>
            <a:r>
              <a:rPr lang="en-US">
                <a:cs typeface="Calibri Light"/>
              </a:rPr>
              <a:t>Sources</a:t>
            </a:r>
            <a:endParaRPr lang="en-US">
              <a:ea typeface="+mj-lt"/>
              <a:cs typeface="+mj-lt"/>
            </a:endParaRPr>
          </a:p>
        </p:txBody>
      </p:sp>
      <p:sp>
        <p:nvSpPr>
          <p:cNvPr id="3" name="Content Placeholder 2">
            <a:extLst>
              <a:ext uri="{FF2B5EF4-FFF2-40B4-BE49-F238E27FC236}">
                <a16:creationId xmlns:a16="http://schemas.microsoft.com/office/drawing/2014/main" id="{26E33208-643F-4AB2-BB69-E444F5991A13}"/>
              </a:ext>
            </a:extLst>
          </p:cNvPr>
          <p:cNvSpPr>
            <a:spLocks noGrp="1"/>
          </p:cNvSpPr>
          <p:nvPr>
            <p:ph idx="1"/>
          </p:nvPr>
        </p:nvSpPr>
        <p:spPr>
          <a:xfrm>
            <a:off x="838200" y="1342668"/>
            <a:ext cx="10515600" cy="5413844"/>
          </a:xfrm>
        </p:spPr>
        <p:txBody>
          <a:bodyPr vert="horz" lIns="91440" tIns="45720" rIns="91440" bIns="45720" rtlCol="0" anchor="t">
            <a:normAutofit fontScale="55000" lnSpcReduction="20000"/>
          </a:bodyPr>
          <a:lstStyle/>
          <a:p>
            <a:pPr marL="0" indent="0">
              <a:buNone/>
            </a:pPr>
            <a:r>
              <a:rPr lang="en-US" dirty="0">
                <a:cs typeface="Calibri"/>
              </a:rPr>
              <a:t>Council eyes changes to river, tornado-zone building codes</a:t>
            </a:r>
            <a:br>
              <a:rPr lang="en-US" dirty="0">
                <a:ea typeface="+mn-lt"/>
                <a:cs typeface="+mn-lt"/>
              </a:rPr>
            </a:br>
            <a:r>
              <a:rPr lang="en-US" dirty="0">
                <a:cs typeface="Calibri"/>
                <a:hlinkClick r:id="rId2"/>
              </a:rPr>
              <a:t>http://www.tuscaloosanews.com/news/20180211/council-eyes-changes-to-river-tornado-zone-building</a:t>
            </a:r>
            <a:r>
              <a:rPr lang="en-US" dirty="0">
                <a:cs typeface="Calibri"/>
              </a:rPr>
              <a:t> -codes</a:t>
            </a:r>
            <a:br>
              <a:rPr lang="en-US" dirty="0">
                <a:ea typeface="+mn-lt"/>
                <a:cs typeface="+mn-lt"/>
              </a:rPr>
            </a:br>
            <a:br>
              <a:rPr lang="en-US" dirty="0">
                <a:ea typeface="+mn-lt"/>
                <a:cs typeface="+mn-lt"/>
              </a:rPr>
            </a:br>
            <a:r>
              <a:rPr lang="en-US" dirty="0">
                <a:cs typeface="Calibri"/>
              </a:rPr>
              <a:t>Reducing Tornado Damage with Building Codes 2014</a:t>
            </a:r>
            <a:br>
              <a:rPr lang="en-US" dirty="0">
                <a:ea typeface="+mn-lt"/>
                <a:cs typeface="+mn-lt"/>
              </a:rPr>
            </a:br>
            <a:r>
              <a:rPr lang="en-US" dirty="0">
                <a:cs typeface="Calibri"/>
                <a:hlinkClick r:id="rId3"/>
              </a:rPr>
              <a:t>http://www.air-worldwide.com/Blog/Reducing-Tornado-Damage-with-Building-Codes/</a:t>
            </a:r>
            <a:r>
              <a:rPr lang="en-US" dirty="0">
                <a:cs typeface="Calibri"/>
              </a:rPr>
              <a:t> </a:t>
            </a:r>
            <a:br>
              <a:rPr lang="en-US" dirty="0">
                <a:ea typeface="+mn-lt"/>
                <a:cs typeface="+mn-lt"/>
              </a:rPr>
            </a:br>
            <a:br>
              <a:rPr lang="en-US" dirty="0">
                <a:ea typeface="+mn-lt"/>
                <a:cs typeface="+mn-lt"/>
              </a:rPr>
            </a:br>
            <a:r>
              <a:rPr lang="en-US" dirty="0">
                <a:cs typeface="Calibri"/>
              </a:rPr>
              <a:t>Tornado Survival Could Improve with better building Codes 2014 </a:t>
            </a:r>
            <a:br>
              <a:rPr lang="en-US" dirty="0">
                <a:ea typeface="+mn-lt"/>
                <a:cs typeface="+mn-lt"/>
              </a:rPr>
            </a:br>
            <a:r>
              <a:rPr lang="en-US" dirty="0">
                <a:cs typeface="Calibri"/>
                <a:hlinkClick r:id="rId4"/>
              </a:rPr>
              <a:t>https://www.scientificamerican.com/article/tornado-survival-could-improve-with-better-building-codes/</a:t>
            </a:r>
            <a:r>
              <a:rPr lang="en-US" dirty="0">
                <a:cs typeface="Calibri"/>
              </a:rPr>
              <a:t> </a:t>
            </a:r>
            <a:br>
              <a:rPr lang="en-US" dirty="0">
                <a:ea typeface="+mn-lt"/>
                <a:cs typeface="+mn-lt"/>
              </a:rPr>
            </a:br>
            <a:br>
              <a:rPr lang="en-US" dirty="0">
                <a:ea typeface="+mn-lt"/>
                <a:cs typeface="+mn-lt"/>
              </a:rPr>
            </a:br>
            <a:r>
              <a:rPr lang="en-US" dirty="0">
                <a:cs typeface="Calibri"/>
              </a:rPr>
              <a:t>Is Climate Change to Blame? 2016</a:t>
            </a:r>
            <a:br>
              <a:rPr lang="en-US" dirty="0">
                <a:ea typeface="+mn-lt"/>
                <a:cs typeface="+mn-lt"/>
              </a:rPr>
            </a:br>
            <a:r>
              <a:rPr lang="en-US" dirty="0">
                <a:cs typeface="Calibri"/>
                <a:hlinkClick r:id="rId5"/>
              </a:rPr>
              <a:t>http://blogs.ei.columbia.edu/2016/12/01/increasing-tornado-outbreaks-is-climate-change-responsible/</a:t>
            </a:r>
            <a:r>
              <a:rPr lang="en-US" dirty="0">
                <a:cs typeface="Calibri"/>
              </a:rPr>
              <a:t>   </a:t>
            </a:r>
            <a:br>
              <a:rPr lang="en-US" dirty="0">
                <a:ea typeface="+mn-lt"/>
                <a:cs typeface="+mn-lt"/>
              </a:rPr>
            </a:br>
            <a:br>
              <a:rPr lang="en-US" dirty="0">
                <a:ea typeface="+mn-lt"/>
                <a:cs typeface="+mn-lt"/>
              </a:rPr>
            </a:br>
            <a:r>
              <a:rPr lang="en-US" dirty="0">
                <a:cs typeface="Calibri"/>
              </a:rPr>
              <a:t>Tornado intensity article (Fujita/enhanced Fujita used)</a:t>
            </a:r>
            <a:br>
              <a:rPr lang="en-US" dirty="0">
                <a:ea typeface="+mn-lt"/>
                <a:cs typeface="+mn-lt"/>
              </a:rPr>
            </a:br>
            <a:r>
              <a:rPr lang="en-US" dirty="0">
                <a:cs typeface="Calibri"/>
                <a:hlinkClick r:id="rId6"/>
              </a:rPr>
              <a:t>https://en.wikipedia.org/wiki/Tornado_intensity</a:t>
            </a:r>
            <a:r>
              <a:rPr lang="en-US" dirty="0">
                <a:cs typeface="Calibri"/>
              </a:rPr>
              <a:t> </a:t>
            </a:r>
            <a:br>
              <a:rPr lang="en-US" dirty="0">
                <a:ea typeface="+mn-lt"/>
                <a:cs typeface="+mn-lt"/>
              </a:rPr>
            </a:br>
            <a:br>
              <a:rPr lang="en-US" dirty="0">
                <a:ea typeface="+mn-lt"/>
                <a:cs typeface="+mn-lt"/>
              </a:rPr>
            </a:br>
            <a:r>
              <a:rPr lang="en-US" dirty="0">
                <a:cs typeface="Calibri"/>
              </a:rPr>
              <a:t>IBHS ranking building code in hurricane area</a:t>
            </a:r>
            <a:br>
              <a:rPr lang="en-US" dirty="0">
                <a:ea typeface="+mn-lt"/>
                <a:cs typeface="+mn-lt"/>
              </a:rPr>
            </a:br>
            <a:r>
              <a:rPr lang="en-US" dirty="0">
                <a:cs typeface="Calibri"/>
                <a:hlinkClick r:id="rId7"/>
              </a:rPr>
              <a:t>https://disastersafety.org/ibhs-news-releases/new-ibhs-report-rates-building-codes-18-coastal-states/</a:t>
            </a:r>
            <a:r>
              <a:rPr lang="en-US" dirty="0">
                <a:cs typeface="Calibri"/>
              </a:rPr>
              <a:t> </a:t>
            </a:r>
            <a:br>
              <a:rPr lang="en-US" dirty="0">
                <a:ea typeface="+mn-lt"/>
                <a:cs typeface="+mn-lt"/>
              </a:rPr>
            </a:br>
            <a:br>
              <a:rPr lang="en-US" dirty="0">
                <a:ea typeface="+mn-lt"/>
                <a:cs typeface="+mn-lt"/>
              </a:rPr>
            </a:br>
            <a:r>
              <a:rPr lang="en-US" dirty="0">
                <a:cs typeface="Calibri"/>
              </a:rPr>
              <a:t>NOAA Fujita Scale</a:t>
            </a:r>
            <a:br>
              <a:rPr lang="en-US" dirty="0">
                <a:ea typeface="+mn-lt"/>
                <a:cs typeface="+mn-lt"/>
              </a:rPr>
            </a:br>
            <a:r>
              <a:rPr lang="en-US" dirty="0">
                <a:cs typeface="Calibri"/>
                <a:hlinkClick r:id="rId8"/>
              </a:rPr>
              <a:t>http://www.spc.noaa.gov/faq/tornado/ef-scale.html</a:t>
            </a:r>
            <a:r>
              <a:rPr lang="en-US" dirty="0">
                <a:cs typeface="Calibri"/>
              </a:rPr>
              <a:t> </a:t>
            </a:r>
            <a:br>
              <a:rPr lang="en-US" dirty="0">
                <a:ea typeface="+mn-lt"/>
                <a:cs typeface="+mn-lt"/>
              </a:rPr>
            </a:br>
            <a:br>
              <a:rPr lang="en-US" dirty="0">
                <a:ea typeface="+mn-lt"/>
                <a:cs typeface="+mn-lt"/>
              </a:rPr>
            </a:br>
            <a:r>
              <a:rPr lang="en-US" dirty="0">
                <a:cs typeface="Calibri"/>
              </a:rPr>
              <a:t>Main data source NOAA</a:t>
            </a:r>
            <a:br>
              <a:rPr lang="en-US" dirty="0">
                <a:ea typeface="+mn-lt"/>
                <a:cs typeface="+mn-lt"/>
              </a:rPr>
            </a:br>
            <a:r>
              <a:rPr lang="en-US" u="sng" dirty="0">
                <a:cs typeface="Calibri"/>
                <a:hlinkClick r:id="rId9"/>
              </a:rPr>
              <a:t>ftp.ncdc.noaa.gov/pub/data/</a:t>
            </a:r>
            <a:r>
              <a:rPr lang="en-US" u="sng" dirty="0" err="1">
                <a:cs typeface="Calibri"/>
                <a:hlinkClick r:id="rId9"/>
              </a:rPr>
              <a:t>swdi</a:t>
            </a:r>
            <a:r>
              <a:rPr lang="en-US" u="sng" dirty="0">
                <a:cs typeface="Calibri"/>
                <a:hlinkClick r:id="rId9"/>
              </a:rPr>
              <a:t>/</a:t>
            </a:r>
            <a:r>
              <a:rPr lang="en-US" u="sng" dirty="0" err="1">
                <a:cs typeface="Calibri"/>
                <a:hlinkClick r:id="rId9"/>
              </a:rPr>
              <a:t>stormevents</a:t>
            </a:r>
            <a:r>
              <a:rPr lang="en-US" u="sng" dirty="0">
                <a:cs typeface="Calibri"/>
                <a:hlinkClick r:id="rId9"/>
              </a:rPr>
              <a:t>/</a:t>
            </a:r>
            <a:r>
              <a:rPr lang="en-US" u="sng" dirty="0" err="1">
                <a:cs typeface="Calibri"/>
                <a:hlinkClick r:id="rId9"/>
              </a:rPr>
              <a:t>csvfiles</a:t>
            </a:r>
            <a:r>
              <a:rPr lang="en-US" u="sng" dirty="0">
                <a:cs typeface="Calibri"/>
                <a:hlinkClick r:id="rId9"/>
              </a:rPr>
              <a:t>/</a:t>
            </a:r>
            <a:r>
              <a:rPr lang="en-US" u="sng" dirty="0">
                <a:cs typeface="Calibri"/>
              </a:rPr>
              <a:t> </a:t>
            </a:r>
            <a:br>
              <a:rPr lang="en-US" u="sng" dirty="0">
                <a:ea typeface="+mn-lt"/>
                <a:cs typeface="+mn-lt"/>
              </a:rPr>
            </a:br>
            <a:br>
              <a:rPr lang="en-US" u="sng" dirty="0">
                <a:ea typeface="+mn-lt"/>
                <a:cs typeface="+mn-lt"/>
              </a:rPr>
            </a:br>
            <a:r>
              <a:rPr lang="en-US" dirty="0">
                <a:cs typeface="Calibri"/>
              </a:rPr>
              <a:t>Tornado records</a:t>
            </a:r>
            <a:br>
              <a:rPr lang="en-US" dirty="0">
                <a:ea typeface="+mn-lt"/>
                <a:cs typeface="+mn-lt"/>
              </a:rPr>
            </a:br>
            <a:r>
              <a:rPr lang="en-US" dirty="0">
                <a:cs typeface="Calibri"/>
                <a:hlinkClick r:id="rId10"/>
              </a:rPr>
              <a:t>https://en.wikipedia.org/wiki/Tornado_records</a:t>
            </a:r>
          </a:p>
          <a:p>
            <a:pPr marL="0" indent="0">
              <a:buNone/>
            </a:pPr>
            <a:r>
              <a:rPr lang="en-US" dirty="0">
                <a:cs typeface="Calibri"/>
                <a:hlinkClick r:id="rId3"/>
              </a:rPr>
              <a:t>http://www.air-worldwide.com/Blog/Reducing-Tornado-Damage-with-Building-Codes/</a:t>
            </a:r>
            <a:r>
              <a:rPr lang="en-US" dirty="0">
                <a:cs typeface="Calibri"/>
              </a:rPr>
              <a:t> </a:t>
            </a:r>
            <a:br>
              <a:rPr lang="en-US" dirty="0">
                <a:ea typeface="+mn-lt"/>
                <a:cs typeface="+mn-lt"/>
              </a:rPr>
            </a:br>
            <a:r>
              <a:rPr lang="en-US" dirty="0">
                <a:cs typeface="Calibri"/>
                <a:hlinkClick r:id="rId11"/>
              </a:rPr>
              <a:t>http://disastersafehomes.com/put-together.php</a:t>
            </a:r>
            <a:r>
              <a:rPr lang="en-US" dirty="0">
                <a:cs typeface="Calibri"/>
              </a:rPr>
              <a:t>   </a:t>
            </a:r>
            <a:br>
              <a:rPr lang="en-US" dirty="0">
                <a:ea typeface="+mn-lt"/>
                <a:cs typeface="+mn-lt"/>
              </a:rPr>
            </a:br>
            <a:r>
              <a:rPr lang="en-US" dirty="0">
                <a:cs typeface="Calibri"/>
                <a:hlinkClick r:id="rId12"/>
              </a:rPr>
              <a:t>http://www.natureworldnews.com/articles/18697/20151210/new-building-codes-aim-protect-u-s-devastating-tornadoes.htm</a:t>
            </a:r>
            <a:r>
              <a:rPr lang="en-US" dirty="0">
                <a:cs typeface="Calibri"/>
              </a:rPr>
              <a:t>  </a:t>
            </a:r>
            <a:br>
              <a:rPr lang="en-US" dirty="0">
                <a:ea typeface="+mn-lt"/>
                <a:cs typeface="+mn-lt"/>
              </a:rPr>
            </a:br>
            <a:r>
              <a:rPr lang="en-US" dirty="0">
                <a:cs typeface="Calibri"/>
                <a:hlinkClick r:id="rId13"/>
              </a:rPr>
              <a:t>https://journals.ametsoc.org/doi/full/10.1175/WCAS-D-14-00032.1</a:t>
            </a:r>
            <a:r>
              <a:rPr lang="en-US" dirty="0">
                <a:cs typeface="Calibri"/>
              </a:rPr>
              <a:t> </a:t>
            </a:r>
          </a:p>
        </p:txBody>
      </p:sp>
    </p:spTree>
    <p:extLst>
      <p:ext uri="{BB962C8B-B14F-4D97-AF65-F5344CB8AC3E}">
        <p14:creationId xmlns:p14="http://schemas.microsoft.com/office/powerpoint/2010/main" val="797805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23F1-C0BE-44C7-872B-436FF36267BC}"/>
              </a:ext>
            </a:extLst>
          </p:cNvPr>
          <p:cNvSpPr>
            <a:spLocks noGrp="1"/>
          </p:cNvSpPr>
          <p:nvPr>
            <p:ph type="title"/>
          </p:nvPr>
        </p:nvSpPr>
        <p:spPr/>
        <p:txBody>
          <a:bodyPr/>
          <a:lstStyle/>
          <a:p>
            <a:r>
              <a:rPr lang="en-US">
                <a:cs typeface="Calibri Light"/>
              </a:rPr>
              <a:t>Method</a:t>
            </a:r>
            <a:endParaRPr lang="en-US"/>
          </a:p>
        </p:txBody>
      </p:sp>
      <p:sp>
        <p:nvSpPr>
          <p:cNvPr id="3" name="Content Placeholder 2">
            <a:extLst>
              <a:ext uri="{FF2B5EF4-FFF2-40B4-BE49-F238E27FC236}">
                <a16:creationId xmlns:a16="http://schemas.microsoft.com/office/drawing/2014/main" id="{921CC9C6-34F9-4863-B28C-A7894FFAA5A2}"/>
              </a:ext>
            </a:extLst>
          </p:cNvPr>
          <p:cNvSpPr>
            <a:spLocks noGrp="1"/>
          </p:cNvSpPr>
          <p:nvPr>
            <p:ph idx="1"/>
          </p:nvPr>
        </p:nvSpPr>
        <p:spPr/>
        <p:txBody>
          <a:bodyPr vert="horz" lIns="91440" tIns="45720" rIns="91440" bIns="45720" rtlCol="0" anchor="t">
            <a:normAutofit/>
          </a:bodyPr>
          <a:lstStyle/>
          <a:p>
            <a:r>
              <a:rPr lang="en-US">
                <a:cs typeface="Calibri"/>
              </a:rPr>
              <a:t>Data source: </a:t>
            </a:r>
            <a:r>
              <a:rPr lang="en-US" u="sng">
                <a:cs typeface="Calibri"/>
                <a:hlinkClick r:id="rId3"/>
              </a:rPr>
              <a:t>NOAA Weather data</a:t>
            </a:r>
          </a:p>
          <a:p>
            <a:r>
              <a:rPr lang="en-US">
                <a:cs typeface="Calibri"/>
              </a:rPr>
              <a:t>Original:</a:t>
            </a:r>
          </a:p>
          <a:p>
            <a:pPr lvl="1"/>
            <a:r>
              <a:rPr lang="en-US">
                <a:cs typeface="Calibri"/>
              </a:rPr>
              <a:t>1950-2017: 1.1GB of data</a:t>
            </a:r>
          </a:p>
          <a:p>
            <a:pPr lvl="1"/>
            <a:r>
              <a:rPr lang="en-US">
                <a:cs typeface="Calibri"/>
              </a:rPr>
              <a:t>Issues stemming from performance and not displaying compete data when opened</a:t>
            </a:r>
          </a:p>
          <a:p>
            <a:r>
              <a:rPr lang="en-US">
                <a:cs typeface="Calibri"/>
              </a:rPr>
              <a:t>Revised:</a:t>
            </a:r>
          </a:p>
          <a:p>
            <a:pPr lvl="1"/>
            <a:r>
              <a:rPr lang="en-US">
                <a:cs typeface="Calibri"/>
              </a:rPr>
              <a:t>2002-2017: 900MB of data, 22,313 Tornadoes</a:t>
            </a:r>
          </a:p>
          <a:p>
            <a:pPr lvl="1"/>
            <a:r>
              <a:rPr lang="en-US">
                <a:cs typeface="Calibri"/>
              </a:rPr>
              <a:t>Given data on state/county, beginning/ending coordinates, F-Scale, beginning/ending date/time</a:t>
            </a:r>
          </a:p>
          <a:p>
            <a:pPr lvl="1"/>
            <a:r>
              <a:rPr lang="en-US">
                <a:cs typeface="Calibri"/>
              </a:rPr>
              <a:t>Deaths, Damage numbers (that needed converting)</a:t>
            </a:r>
          </a:p>
        </p:txBody>
      </p:sp>
      <p:pic>
        <p:nvPicPr>
          <p:cNvPr id="5" name="Picture 4">
            <a:extLst>
              <a:ext uri="{FF2B5EF4-FFF2-40B4-BE49-F238E27FC236}">
                <a16:creationId xmlns:a16="http://schemas.microsoft.com/office/drawing/2014/main" id="{E1825A18-B276-4A13-A0F2-0B8D913CD068}"/>
              </a:ext>
            </a:extLst>
          </p:cNvPr>
          <p:cNvPicPr>
            <a:picLocks noChangeAspect="1"/>
          </p:cNvPicPr>
          <p:nvPr/>
        </p:nvPicPr>
        <p:blipFill>
          <a:blip r:embed="rId4"/>
          <a:stretch>
            <a:fillRect/>
          </a:stretch>
        </p:blipFill>
        <p:spPr>
          <a:xfrm>
            <a:off x="8341569" y="518910"/>
            <a:ext cx="2143125" cy="2143125"/>
          </a:xfrm>
          <a:prstGeom prst="rect">
            <a:avLst/>
          </a:prstGeom>
        </p:spPr>
      </p:pic>
    </p:spTree>
    <p:extLst>
      <p:ext uri="{BB962C8B-B14F-4D97-AF65-F5344CB8AC3E}">
        <p14:creationId xmlns:p14="http://schemas.microsoft.com/office/powerpoint/2010/main" val="394525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1F82B-94C3-4F69-83C7-249EE301D6D4}"/>
              </a:ext>
            </a:extLst>
          </p:cNvPr>
          <p:cNvSpPr>
            <a:spLocks noGrp="1"/>
          </p:cNvSpPr>
          <p:nvPr>
            <p:ph type="title"/>
          </p:nvPr>
        </p:nvSpPr>
        <p:spPr/>
        <p:txBody>
          <a:bodyPr/>
          <a:lstStyle/>
          <a:p>
            <a:r>
              <a:rPr lang="en-US">
                <a:cs typeface="Calibri Light"/>
              </a:rPr>
              <a:t>What we know</a:t>
            </a:r>
            <a:endParaRPr lang="en-US"/>
          </a:p>
        </p:txBody>
      </p:sp>
      <p:sp>
        <p:nvSpPr>
          <p:cNvPr id="3" name="Content Placeholder 2">
            <a:extLst>
              <a:ext uri="{FF2B5EF4-FFF2-40B4-BE49-F238E27FC236}">
                <a16:creationId xmlns:a16="http://schemas.microsoft.com/office/drawing/2014/main" id="{AC564D16-1189-4956-8D42-0AA32EADDE23}"/>
              </a:ext>
            </a:extLst>
          </p:cNvPr>
          <p:cNvSpPr>
            <a:spLocks noGrp="1"/>
          </p:cNvSpPr>
          <p:nvPr>
            <p:ph idx="1"/>
          </p:nvPr>
        </p:nvSpPr>
        <p:spPr/>
        <p:txBody>
          <a:bodyPr vert="horz" lIns="91440" tIns="45720" rIns="91440" bIns="45720" rtlCol="0" anchor="t">
            <a:normAutofit/>
          </a:bodyPr>
          <a:lstStyle/>
          <a:p>
            <a:r>
              <a:rPr lang="en-US">
                <a:cs typeface="Calibri"/>
              </a:rPr>
              <a:t>Caused by a convergence of cold and warm air creating rotation</a:t>
            </a:r>
          </a:p>
          <a:p>
            <a:r>
              <a:rPr lang="en-US">
                <a:cs typeface="Calibri"/>
              </a:rPr>
              <a:t>Can reach close to 300 MPH and can travel many miles (average distance travelled = 12.41 km or 7.71 mi, found using </a:t>
            </a:r>
            <a:r>
              <a:rPr lang="en-US" err="1">
                <a:cs typeface="Calibri"/>
              </a:rPr>
              <a:t>Haversine</a:t>
            </a:r>
            <a:r>
              <a:rPr lang="en-US">
                <a:cs typeface="Calibri"/>
              </a:rPr>
              <a:t> formula with our data)</a:t>
            </a:r>
          </a:p>
          <a:p>
            <a:r>
              <a:rPr lang="en-US">
                <a:cs typeface="Calibri"/>
              </a:rPr>
              <a:t>Moves northeasterly (Data gives us an average slope = 0.5598)</a:t>
            </a:r>
          </a:p>
          <a:p>
            <a:pPr marL="0" indent="0">
              <a:buNone/>
            </a:pPr>
            <a:endParaRPr lang="en-US">
              <a:cs typeface="Calibri"/>
            </a:endParaRPr>
          </a:p>
          <a:p>
            <a:endParaRPr lang="en-US">
              <a:cs typeface="Calibri"/>
            </a:endParaRPr>
          </a:p>
        </p:txBody>
      </p:sp>
    </p:spTree>
    <p:extLst>
      <p:ext uri="{BB962C8B-B14F-4D97-AF65-F5344CB8AC3E}">
        <p14:creationId xmlns:p14="http://schemas.microsoft.com/office/powerpoint/2010/main" val="108498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close up of a map&#10;&#10;Description generated with very high confidence">
            <a:extLst>
              <a:ext uri="{FF2B5EF4-FFF2-40B4-BE49-F238E27FC236}">
                <a16:creationId xmlns:a16="http://schemas.microsoft.com/office/drawing/2014/main" id="{6FCB4F4E-B019-45CB-9479-937AA33D9D7E}"/>
              </a:ext>
            </a:extLst>
          </p:cNvPr>
          <p:cNvPicPr>
            <a:picLocks noGrp="1" noChangeAspect="1"/>
          </p:cNvPicPr>
          <p:nvPr>
            <p:ph idx="1"/>
          </p:nvPr>
        </p:nvPicPr>
        <p:blipFill rotWithShape="1">
          <a:blip r:embed="rId3"/>
          <a:srcRect l="15395" t="28541" r="277" b="8584"/>
          <a:stretch/>
        </p:blipFill>
        <p:spPr>
          <a:xfrm>
            <a:off x="701164" y="1437436"/>
            <a:ext cx="10560862" cy="5104525"/>
          </a:xfrm>
          <a:prstGeom prst="rect">
            <a:avLst/>
          </a:prstGeom>
        </p:spPr>
      </p:pic>
      <p:sp>
        <p:nvSpPr>
          <p:cNvPr id="2" name="Title 1">
            <a:extLst>
              <a:ext uri="{FF2B5EF4-FFF2-40B4-BE49-F238E27FC236}">
                <a16:creationId xmlns:a16="http://schemas.microsoft.com/office/drawing/2014/main" id="{FED1D8ED-95D6-4558-90B8-D5ECC67F40F0}"/>
              </a:ext>
            </a:extLst>
          </p:cNvPr>
          <p:cNvSpPr>
            <a:spLocks noGrp="1"/>
          </p:cNvSpPr>
          <p:nvPr>
            <p:ph type="title"/>
          </p:nvPr>
        </p:nvSpPr>
        <p:spPr>
          <a:xfrm>
            <a:off x="976745" y="48450"/>
            <a:ext cx="10515600" cy="1325563"/>
          </a:xfrm>
        </p:spPr>
        <p:txBody>
          <a:bodyPr/>
          <a:lstStyle/>
          <a:p>
            <a:r>
              <a:rPr lang="en-US">
                <a:cs typeface="Calibri Light"/>
              </a:rPr>
              <a:t>All tornadoes (Map view, colored by state) 22,313 Tornadoes since 2002 - 2017</a:t>
            </a:r>
            <a:endParaRPr lang="en-US"/>
          </a:p>
        </p:txBody>
      </p:sp>
    </p:spTree>
    <p:extLst>
      <p:ext uri="{BB962C8B-B14F-4D97-AF65-F5344CB8AC3E}">
        <p14:creationId xmlns:p14="http://schemas.microsoft.com/office/powerpoint/2010/main" val="21825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3905-68C8-4287-9B61-C6E9740E030E}"/>
              </a:ext>
            </a:extLst>
          </p:cNvPr>
          <p:cNvSpPr>
            <a:spLocks noGrp="1"/>
          </p:cNvSpPr>
          <p:nvPr>
            <p:ph type="title"/>
          </p:nvPr>
        </p:nvSpPr>
        <p:spPr>
          <a:xfrm>
            <a:off x="648929" y="629266"/>
            <a:ext cx="2682881" cy="3804452"/>
          </a:xfrm>
        </p:spPr>
        <p:txBody>
          <a:bodyPr>
            <a:normAutofit/>
          </a:bodyPr>
          <a:lstStyle/>
          <a:p>
            <a:r>
              <a:rPr lang="en-US">
                <a:cs typeface="Calibri Light"/>
              </a:rPr>
              <a:t>Tornadoes Per state</a:t>
            </a:r>
            <a:endParaRPr lang="en-US"/>
          </a:p>
        </p:txBody>
      </p:sp>
      <p:pic>
        <p:nvPicPr>
          <p:cNvPr id="10" name="Picture 10" descr="A picture containing screenshot&#10;&#10;Description generated with very high confidence">
            <a:extLst>
              <a:ext uri="{FF2B5EF4-FFF2-40B4-BE49-F238E27FC236}">
                <a16:creationId xmlns:a16="http://schemas.microsoft.com/office/drawing/2014/main" id="{59427134-4A57-45B9-8DEE-A873847726E8}"/>
              </a:ext>
            </a:extLst>
          </p:cNvPr>
          <p:cNvPicPr>
            <a:picLocks noGrp="1" noChangeAspect="1"/>
          </p:cNvPicPr>
          <p:nvPr>
            <p:ph idx="1"/>
          </p:nvPr>
        </p:nvPicPr>
        <p:blipFill>
          <a:blip r:embed="rId3"/>
          <a:stretch>
            <a:fillRect/>
          </a:stretch>
        </p:blipFill>
        <p:spPr>
          <a:xfrm>
            <a:off x="3487884" y="459776"/>
            <a:ext cx="8321740" cy="5789073"/>
          </a:xfrm>
          <a:prstGeom prst="rect">
            <a:avLst/>
          </a:prstGeom>
        </p:spPr>
      </p:pic>
    </p:spTree>
    <p:extLst>
      <p:ext uri="{BB962C8B-B14F-4D97-AF65-F5344CB8AC3E}">
        <p14:creationId xmlns:p14="http://schemas.microsoft.com/office/powerpoint/2010/main" val="2019988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cell phone&#10;&#10;Description generated with very high confidence">
            <a:extLst>
              <a:ext uri="{FF2B5EF4-FFF2-40B4-BE49-F238E27FC236}">
                <a16:creationId xmlns:a16="http://schemas.microsoft.com/office/drawing/2014/main" id="{FCFEAD4A-04EE-4ECE-8369-1DC6729A7D82}"/>
              </a:ext>
            </a:extLst>
          </p:cNvPr>
          <p:cNvPicPr>
            <a:picLocks noGrp="1" noChangeAspect="1"/>
          </p:cNvPicPr>
          <p:nvPr>
            <p:ph idx="1"/>
          </p:nvPr>
        </p:nvPicPr>
        <p:blipFill>
          <a:blip r:embed="rId3"/>
          <a:stretch>
            <a:fillRect/>
          </a:stretch>
        </p:blipFill>
        <p:spPr>
          <a:xfrm>
            <a:off x="5698474" y="1379928"/>
            <a:ext cx="6344709" cy="4423225"/>
          </a:xfrm>
          <a:prstGeom prst="rect">
            <a:avLst/>
          </a:prstGeom>
        </p:spPr>
      </p:pic>
      <p:pic>
        <p:nvPicPr>
          <p:cNvPr id="3" name="Picture 3" descr="A screenshot of a cell phone&#10;&#10;Description generated with high confidence">
            <a:extLst>
              <a:ext uri="{FF2B5EF4-FFF2-40B4-BE49-F238E27FC236}">
                <a16:creationId xmlns:a16="http://schemas.microsoft.com/office/drawing/2014/main" id="{55B2EC72-60A0-4ED0-BF11-9D73BA815A76}"/>
              </a:ext>
            </a:extLst>
          </p:cNvPr>
          <p:cNvPicPr>
            <a:picLocks noChangeAspect="1"/>
          </p:cNvPicPr>
          <p:nvPr/>
        </p:nvPicPr>
        <p:blipFill>
          <a:blip r:embed="rId4"/>
          <a:stretch>
            <a:fillRect/>
          </a:stretch>
        </p:blipFill>
        <p:spPr>
          <a:xfrm>
            <a:off x="511834" y="1309350"/>
            <a:ext cx="5029199" cy="4569979"/>
          </a:xfrm>
          <a:prstGeom prst="rect">
            <a:avLst/>
          </a:prstGeom>
        </p:spPr>
      </p:pic>
      <p:sp>
        <p:nvSpPr>
          <p:cNvPr id="7" name="Title 6">
            <a:extLst>
              <a:ext uri="{FF2B5EF4-FFF2-40B4-BE49-F238E27FC236}">
                <a16:creationId xmlns:a16="http://schemas.microsoft.com/office/drawing/2014/main" id="{41FCA26C-268A-4B8F-B1D7-DFC59E32B90F}"/>
              </a:ext>
            </a:extLst>
          </p:cNvPr>
          <p:cNvSpPr>
            <a:spLocks noGrp="1"/>
          </p:cNvSpPr>
          <p:nvPr>
            <p:ph type="title"/>
          </p:nvPr>
        </p:nvSpPr>
        <p:spPr/>
        <p:txBody>
          <a:bodyPr/>
          <a:lstStyle/>
          <a:p>
            <a:pPr algn="ctr"/>
            <a:r>
              <a:rPr lang="en-US">
                <a:cs typeface="Calibri Light"/>
              </a:rPr>
              <a:t>Tornado counts</a:t>
            </a:r>
          </a:p>
        </p:txBody>
      </p:sp>
      <p:sp>
        <p:nvSpPr>
          <p:cNvPr id="8" name="TextBox 7">
            <a:extLst>
              <a:ext uri="{FF2B5EF4-FFF2-40B4-BE49-F238E27FC236}">
                <a16:creationId xmlns:a16="http://schemas.microsoft.com/office/drawing/2014/main" id="{7FA789B5-A5E1-4C03-BDB7-626E1BA4E8E1}"/>
              </a:ext>
            </a:extLst>
          </p:cNvPr>
          <p:cNvSpPr txBox="1"/>
          <p:nvPr/>
        </p:nvSpPr>
        <p:spPr>
          <a:xfrm>
            <a:off x="1532625" y="598241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Per Month</a:t>
            </a:r>
          </a:p>
        </p:txBody>
      </p:sp>
      <p:sp>
        <p:nvSpPr>
          <p:cNvPr id="9" name="TextBox 8">
            <a:extLst>
              <a:ext uri="{FF2B5EF4-FFF2-40B4-BE49-F238E27FC236}">
                <a16:creationId xmlns:a16="http://schemas.microsoft.com/office/drawing/2014/main" id="{44D4D2ED-8802-462F-8638-1F935E10CDF3}"/>
              </a:ext>
            </a:extLst>
          </p:cNvPr>
          <p:cNvSpPr txBox="1"/>
          <p:nvPr/>
        </p:nvSpPr>
        <p:spPr>
          <a:xfrm>
            <a:off x="7858663" y="593928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Per Year</a:t>
            </a:r>
          </a:p>
        </p:txBody>
      </p:sp>
    </p:spTree>
    <p:extLst>
      <p:ext uri="{BB962C8B-B14F-4D97-AF65-F5344CB8AC3E}">
        <p14:creationId xmlns:p14="http://schemas.microsoft.com/office/powerpoint/2010/main" val="261780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D03EB-1428-4564-BB16-B05F87AD2F40}"/>
              </a:ext>
            </a:extLst>
          </p:cNvPr>
          <p:cNvSpPr>
            <a:spLocks noGrp="1"/>
          </p:cNvSpPr>
          <p:nvPr>
            <p:ph type="title"/>
          </p:nvPr>
        </p:nvSpPr>
        <p:spPr>
          <a:xfrm>
            <a:off x="1164771" y="58346"/>
            <a:ext cx="10515600" cy="1325563"/>
          </a:xfrm>
        </p:spPr>
        <p:txBody>
          <a:bodyPr/>
          <a:lstStyle/>
          <a:p>
            <a:r>
              <a:rPr lang="en-US">
                <a:cs typeface="Calibri Light"/>
              </a:rPr>
              <a:t>Fujita scale (F-scale and EF-scale)</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68BCA8A3-7617-40E0-B389-A1ABDE0774A9}"/>
              </a:ext>
            </a:extLst>
          </p:cNvPr>
          <p:cNvPicPr>
            <a:picLocks noGrp="1" noChangeAspect="1"/>
          </p:cNvPicPr>
          <p:nvPr>
            <p:ph idx="1"/>
          </p:nvPr>
        </p:nvPicPr>
        <p:blipFill>
          <a:blip r:embed="rId3"/>
          <a:stretch>
            <a:fillRect/>
          </a:stretch>
        </p:blipFill>
        <p:spPr>
          <a:xfrm>
            <a:off x="205596" y="1453153"/>
            <a:ext cx="11881449" cy="3615415"/>
          </a:xfrm>
          <a:prstGeom prst="rect">
            <a:avLst/>
          </a:prstGeom>
        </p:spPr>
      </p:pic>
      <p:sp>
        <p:nvSpPr>
          <p:cNvPr id="6" name="TextBox 5">
            <a:extLst>
              <a:ext uri="{FF2B5EF4-FFF2-40B4-BE49-F238E27FC236}">
                <a16:creationId xmlns:a16="http://schemas.microsoft.com/office/drawing/2014/main" id="{5C699A3D-7A6F-4A95-888A-A51930D40C83}"/>
              </a:ext>
            </a:extLst>
          </p:cNvPr>
          <p:cNvSpPr txBox="1"/>
          <p:nvPr/>
        </p:nvSpPr>
        <p:spPr>
          <a:xfrm>
            <a:off x="554964" y="5507966"/>
            <a:ext cx="586308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Source: </a:t>
            </a:r>
            <a:r>
              <a:rPr lang="en-US" u="sng">
                <a:cs typeface="Calibri"/>
                <a:hlinkClick r:id="rId4"/>
              </a:rPr>
              <a:t>http://www.spc.noaa.gov/faq/tornado/ef-scale.html</a:t>
            </a:r>
          </a:p>
          <a:p>
            <a:pPr algn="ctr"/>
            <a:r>
              <a:rPr lang="en-US">
                <a:cs typeface="Calibri"/>
              </a:rPr>
              <a:t>NOAA's page on tornado EF-scales</a:t>
            </a:r>
          </a:p>
        </p:txBody>
      </p:sp>
    </p:spTree>
    <p:extLst>
      <p:ext uri="{BB962C8B-B14F-4D97-AF65-F5344CB8AC3E}">
        <p14:creationId xmlns:p14="http://schemas.microsoft.com/office/powerpoint/2010/main" val="658800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ell phone&#10;&#10;Description generated with very high confidence">
            <a:extLst>
              <a:ext uri="{FF2B5EF4-FFF2-40B4-BE49-F238E27FC236}">
                <a16:creationId xmlns:a16="http://schemas.microsoft.com/office/drawing/2014/main" id="{11904CDA-83C0-4851-A022-8ED3378570E0}"/>
              </a:ext>
            </a:extLst>
          </p:cNvPr>
          <p:cNvPicPr>
            <a:picLocks noGrp="1" noChangeAspect="1"/>
          </p:cNvPicPr>
          <p:nvPr>
            <p:ph idx="1"/>
          </p:nvPr>
        </p:nvPicPr>
        <p:blipFill>
          <a:blip r:embed="rId3"/>
          <a:stretch>
            <a:fillRect/>
          </a:stretch>
        </p:blipFill>
        <p:spPr>
          <a:xfrm>
            <a:off x="597761" y="1343907"/>
            <a:ext cx="5243201" cy="4692883"/>
          </a:xfrm>
          <a:prstGeom prst="rect">
            <a:avLst/>
          </a:prstGeom>
        </p:spPr>
      </p:pic>
      <p:sp>
        <p:nvSpPr>
          <p:cNvPr id="2" name="Title 1">
            <a:extLst>
              <a:ext uri="{FF2B5EF4-FFF2-40B4-BE49-F238E27FC236}">
                <a16:creationId xmlns:a16="http://schemas.microsoft.com/office/drawing/2014/main" id="{1CDFB629-0B9F-469F-87D0-D5AF287FD3B4}"/>
              </a:ext>
            </a:extLst>
          </p:cNvPr>
          <p:cNvSpPr>
            <a:spLocks noGrp="1"/>
          </p:cNvSpPr>
          <p:nvPr>
            <p:ph type="title"/>
          </p:nvPr>
        </p:nvSpPr>
        <p:spPr>
          <a:xfrm>
            <a:off x="65467" y="53886"/>
            <a:ext cx="10244859" cy="1205747"/>
          </a:xfrm>
        </p:spPr>
        <p:txBody>
          <a:bodyPr/>
          <a:lstStyle/>
          <a:p>
            <a:r>
              <a:rPr lang="en-US" dirty="0">
                <a:cs typeface="Calibri Light"/>
              </a:rPr>
              <a:t>Chart of F readings</a:t>
            </a:r>
            <a:endParaRPr lang="en-US" dirty="0"/>
          </a:p>
        </p:txBody>
      </p:sp>
      <p:sp>
        <p:nvSpPr>
          <p:cNvPr id="3" name="TextBox 2">
            <a:extLst>
              <a:ext uri="{FF2B5EF4-FFF2-40B4-BE49-F238E27FC236}">
                <a16:creationId xmlns:a16="http://schemas.microsoft.com/office/drawing/2014/main" id="{2BCEADB1-A050-4544-9BF1-CAFAED8FB440}"/>
              </a:ext>
            </a:extLst>
          </p:cNvPr>
          <p:cNvSpPr txBox="1"/>
          <p:nvPr/>
        </p:nvSpPr>
        <p:spPr>
          <a:xfrm>
            <a:off x="1670180" y="6195526"/>
            <a:ext cx="3331028" cy="369332"/>
          </a:xfrm>
          <a:prstGeom prst="rect">
            <a:avLst/>
          </a:prstGeom>
          <a:noFill/>
        </p:spPr>
        <p:txBody>
          <a:bodyPr wrap="square" rtlCol="0">
            <a:spAutoFit/>
          </a:bodyPr>
          <a:lstStyle/>
          <a:p>
            <a:pPr algn="ctr"/>
            <a:r>
              <a:rPr lang="en-US" dirty="0"/>
              <a:t>Count of</a:t>
            </a:r>
          </a:p>
        </p:txBody>
      </p:sp>
      <p:pic>
        <p:nvPicPr>
          <p:cNvPr id="4" name="Picture 3">
            <a:extLst>
              <a:ext uri="{FF2B5EF4-FFF2-40B4-BE49-F238E27FC236}">
                <a16:creationId xmlns:a16="http://schemas.microsoft.com/office/drawing/2014/main" id="{555F380A-2E6B-4326-B643-559184E6DECB}"/>
              </a:ext>
            </a:extLst>
          </p:cNvPr>
          <p:cNvPicPr>
            <a:picLocks noChangeAspect="1"/>
          </p:cNvPicPr>
          <p:nvPr/>
        </p:nvPicPr>
        <p:blipFill>
          <a:blip r:embed="rId4"/>
          <a:stretch>
            <a:fillRect/>
          </a:stretch>
        </p:blipFill>
        <p:spPr>
          <a:xfrm>
            <a:off x="6096000" y="1259633"/>
            <a:ext cx="5373474" cy="4777157"/>
          </a:xfrm>
          <a:prstGeom prst="rect">
            <a:avLst/>
          </a:prstGeom>
        </p:spPr>
      </p:pic>
      <p:sp>
        <p:nvSpPr>
          <p:cNvPr id="5" name="TextBox 4">
            <a:extLst>
              <a:ext uri="{FF2B5EF4-FFF2-40B4-BE49-F238E27FC236}">
                <a16:creationId xmlns:a16="http://schemas.microsoft.com/office/drawing/2014/main" id="{C2771F1B-1AD4-4E0D-9110-E3777999217D}"/>
              </a:ext>
            </a:extLst>
          </p:cNvPr>
          <p:cNvSpPr txBox="1"/>
          <p:nvPr/>
        </p:nvSpPr>
        <p:spPr>
          <a:xfrm>
            <a:off x="8128816" y="6195526"/>
            <a:ext cx="2393004" cy="369332"/>
          </a:xfrm>
          <a:prstGeom prst="rect">
            <a:avLst/>
          </a:prstGeom>
          <a:noFill/>
        </p:spPr>
        <p:txBody>
          <a:bodyPr wrap="square" rtlCol="0">
            <a:spAutoFit/>
          </a:bodyPr>
          <a:lstStyle/>
          <a:p>
            <a:pPr algn="ctr"/>
            <a:r>
              <a:rPr lang="en-US" dirty="0"/>
              <a:t>Damage from</a:t>
            </a:r>
          </a:p>
        </p:txBody>
      </p:sp>
    </p:spTree>
    <p:extLst>
      <p:ext uri="{BB962C8B-B14F-4D97-AF65-F5344CB8AC3E}">
        <p14:creationId xmlns:p14="http://schemas.microsoft.com/office/powerpoint/2010/main" val="581404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904</Words>
  <Application>Microsoft Office PowerPoint</Application>
  <PresentationFormat>Widescreen</PresentationFormat>
  <Paragraphs>125</Paragraphs>
  <Slides>26</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Tornadoes</vt:lpstr>
      <vt:lpstr>Purpose</vt:lpstr>
      <vt:lpstr>Method</vt:lpstr>
      <vt:lpstr>What we know</vt:lpstr>
      <vt:lpstr>All tornadoes (Map view, colored by state) 22,313 Tornadoes since 2002 - 2017</vt:lpstr>
      <vt:lpstr>Tornadoes Per state</vt:lpstr>
      <vt:lpstr>Tornado counts</vt:lpstr>
      <vt:lpstr>Fujita scale (F-scale and EF-scale)</vt:lpstr>
      <vt:lpstr>Chart of F readings</vt:lpstr>
      <vt:lpstr>Tornadoes 2002-17 (by F/EF Category)</vt:lpstr>
      <vt:lpstr>F4 and higher tornadoes</vt:lpstr>
      <vt:lpstr>Tornado Damage</vt:lpstr>
      <vt:lpstr>Total Property damage to tornadoes comparison R2 = .43</vt:lpstr>
      <vt:lpstr>Deaths per state </vt:lpstr>
      <vt:lpstr>Deaths to tornado count R2 = .28</vt:lpstr>
      <vt:lpstr>How would this data help?</vt:lpstr>
      <vt:lpstr>Suggestions</vt:lpstr>
      <vt:lpstr>High risk areas</vt:lpstr>
      <vt:lpstr>Minnesota Tornado Count (by county)</vt:lpstr>
      <vt:lpstr>Minnesota tornado damage (by county)</vt:lpstr>
      <vt:lpstr>Minnesota tornado deaths (by county)</vt:lpstr>
      <vt:lpstr>Alabama Tornado Count</vt:lpstr>
      <vt:lpstr>Alabama tornado damage (by county)</vt:lpstr>
      <vt:lpstr>Alabama Tornado Deaths (by county)</vt:lpstr>
      <vt:lpstr>Other Facts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Tornadoes</dc:title>
  <cp:lastModifiedBy>Tyler Bade</cp:lastModifiedBy>
  <cp:revision>9</cp:revision>
  <dcterms:modified xsi:type="dcterms:W3CDTF">2018-04-26T19:47:23Z</dcterms:modified>
</cp:coreProperties>
</file>